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7" r:id="rId1"/>
  </p:sldMasterIdLst>
  <p:sldIdLst>
    <p:sldId id="256" r:id="rId2"/>
    <p:sldId id="276" r:id="rId3"/>
    <p:sldId id="268" r:id="rId4"/>
    <p:sldId id="286" r:id="rId5"/>
    <p:sldId id="317" r:id="rId6"/>
    <p:sldId id="308" r:id="rId7"/>
    <p:sldId id="309" r:id="rId8"/>
    <p:sldId id="311" r:id="rId9"/>
    <p:sldId id="312" r:id="rId10"/>
    <p:sldId id="313" r:id="rId11"/>
    <p:sldId id="299" r:id="rId12"/>
    <p:sldId id="318" r:id="rId13"/>
    <p:sldId id="269" r:id="rId14"/>
    <p:sldId id="271" r:id="rId15"/>
    <p:sldId id="270" r:id="rId16"/>
    <p:sldId id="257" r:id="rId17"/>
    <p:sldId id="258" r:id="rId18"/>
    <p:sldId id="259" r:id="rId19"/>
    <p:sldId id="274" r:id="rId20"/>
    <p:sldId id="294" r:id="rId21"/>
    <p:sldId id="262" r:id="rId22"/>
    <p:sldId id="306" r:id="rId23"/>
    <p:sldId id="260" r:id="rId24"/>
    <p:sldId id="273" r:id="rId25"/>
    <p:sldId id="272" r:id="rId26"/>
    <p:sldId id="263" r:id="rId27"/>
    <p:sldId id="264" r:id="rId28"/>
    <p:sldId id="279" r:id="rId29"/>
    <p:sldId id="278" r:id="rId30"/>
    <p:sldId id="280" r:id="rId31"/>
    <p:sldId id="281" r:id="rId32"/>
    <p:sldId id="282" r:id="rId33"/>
    <p:sldId id="298" r:id="rId34"/>
    <p:sldId id="307" r:id="rId35"/>
    <p:sldId id="287" r:id="rId36"/>
    <p:sldId id="288" r:id="rId37"/>
    <p:sldId id="289" r:id="rId38"/>
    <p:sldId id="290" r:id="rId39"/>
    <p:sldId id="291" r:id="rId40"/>
    <p:sldId id="292" r:id="rId41"/>
    <p:sldId id="300" r:id="rId42"/>
    <p:sldId id="284" r:id="rId43"/>
    <p:sldId id="285" r:id="rId44"/>
    <p:sldId id="265" r:id="rId45"/>
    <p:sldId id="266" r:id="rId46"/>
    <p:sldId id="267" r:id="rId47"/>
    <p:sldId id="301" r:id="rId48"/>
    <p:sldId id="296" r:id="rId49"/>
    <p:sldId id="295" r:id="rId50"/>
    <p:sldId id="297" r:id="rId51"/>
    <p:sldId id="302" r:id="rId52"/>
    <p:sldId id="314" r:id="rId53"/>
    <p:sldId id="305" r:id="rId54"/>
    <p:sldId id="315" r:id="rId55"/>
    <p:sldId id="316" r:id="rId56"/>
    <p:sldId id="303" r:id="rId57"/>
    <p:sldId id="304" r:id="rId58"/>
    <p:sldId id="293"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Orta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650"/>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884CE2-15B1-F049-82D1-1F19AE7EC460}" type="doc">
      <dgm:prSet loTypeId="urn:microsoft.com/office/officeart/2009/3/layout/PlusandMinus" loCatId="" qsTypeId="urn:microsoft.com/office/officeart/2005/8/quickstyle/simple1" qsCatId="simple" csTypeId="urn:microsoft.com/office/officeart/2005/8/colors/accent1_2" csCatId="accent1" phldr="1"/>
      <dgm:spPr/>
      <dgm:t>
        <a:bodyPr/>
        <a:lstStyle/>
        <a:p>
          <a:endParaRPr lang="tr-TR"/>
        </a:p>
      </dgm:t>
    </dgm:pt>
    <dgm:pt modelId="{450A61AB-EAB6-C54C-9CCC-6486119A5006}">
      <dgm:prSet phldrT="[Metin]"/>
      <dgm:spPr/>
      <dgm:t>
        <a:bodyPr/>
        <a:lstStyle/>
        <a:p>
          <a:pPr algn="l"/>
          <a:r>
            <a:rPr lang="tr-TR" b="1" dirty="0"/>
            <a:t>Ön inceleme duruşmasına davet</a:t>
          </a:r>
        </a:p>
        <a:p>
          <a:pPr algn="just"/>
          <a:br>
            <a:rPr lang="tr-TR" b="1" dirty="0"/>
          </a:br>
          <a:r>
            <a:rPr lang="tr-TR" b="1" dirty="0"/>
            <a:t>MADDE 139-</a:t>
          </a:r>
          <a:r>
            <a:rPr lang="tr-TR" dirty="0"/>
            <a:t> (1) Mahkeme, dilekçelerin karşılıklı verilmesinden ve yukarıdaki maddelerde belirtilen incelemeyi tamamladıktan sonra, ön inceleme için bir duruşma günü tespit ederek taraflara bildirir. </a:t>
          </a:r>
          <a:r>
            <a:rPr lang="tr-TR" b="1" dirty="0"/>
            <a:t>(Değişik cümle:22/7/2020-7251/13 </a:t>
          </a:r>
          <a:r>
            <a:rPr lang="tr-TR" b="1" dirty="0" err="1"/>
            <a:t>md.</a:t>
          </a:r>
          <a:r>
            <a:rPr lang="tr-TR" b="1" dirty="0"/>
            <a:t>)</a:t>
          </a:r>
          <a:r>
            <a:rPr lang="tr-TR" dirty="0"/>
            <a:t> Çıkarılacak davetiyede aşağıdaki hususlar ihtar edilir:</a:t>
          </a:r>
        </a:p>
        <a:p>
          <a:pPr algn="just"/>
          <a:r>
            <a:rPr lang="tr-TR" dirty="0"/>
            <a:t>a) Duruşma davetiyesine ve sonuçlarına ilişkin diğer hususlar.</a:t>
          </a:r>
        </a:p>
        <a:p>
          <a:pPr algn="just"/>
          <a:r>
            <a:rPr lang="tr-TR" dirty="0"/>
            <a:t>b) Tarafların sulh için gerekli hazırlığı yapmaları.</a:t>
          </a:r>
        </a:p>
        <a:p>
          <a:pPr algn="just"/>
          <a:r>
            <a:rPr lang="tr-TR" dirty="0"/>
            <a:t>c) Duruşmaya sadece taraflardan birinin gelmesi ve yargılamaya devam etmek istemesi durumunda gelmeyen tarafın yokluğunda yapılan işlemlere itiraz edemeyeceği.</a:t>
          </a:r>
        </a:p>
        <a:p>
          <a:pPr algn="just"/>
          <a:r>
            <a:rPr lang="tr-TR" dirty="0"/>
            <a:t>ç) Davetiyenin tebliğinden itibaren iki haftalık kesin süre içinde tarafların dilekçelerinde gösterdikleri, ancak henüz sunmadıkları belgeleri mahkemeye sunmaları veya başka yerden getirtilecek belgelerin getirtilebilmesi amacıyla gereken açıklamayı yapmaları, bu hususların verilen süre içinde yerine getirilmemesi hâlinde o delile dayanmaktan vazgeçmiş sayılacaklarına karar verileceği.</a:t>
          </a:r>
        </a:p>
      </dgm:t>
    </dgm:pt>
    <dgm:pt modelId="{51C3BBC7-FFB1-8B47-AF7F-1D840FE9E07F}" type="parTrans" cxnId="{ABBE9A6E-C16C-9747-8C27-BBCD8BFD7113}">
      <dgm:prSet/>
      <dgm:spPr/>
      <dgm:t>
        <a:bodyPr/>
        <a:lstStyle/>
        <a:p>
          <a:endParaRPr lang="tr-TR"/>
        </a:p>
      </dgm:t>
    </dgm:pt>
    <dgm:pt modelId="{2A0742E2-130F-8D43-8E2B-A9A336663A4A}" type="sibTrans" cxnId="{ABBE9A6E-C16C-9747-8C27-BBCD8BFD7113}">
      <dgm:prSet/>
      <dgm:spPr/>
      <dgm:t>
        <a:bodyPr/>
        <a:lstStyle/>
        <a:p>
          <a:endParaRPr lang="tr-TR"/>
        </a:p>
      </dgm:t>
    </dgm:pt>
    <dgm:pt modelId="{2748ADBF-3DB1-EF48-ADFD-CE859472C1AF}">
      <dgm:prSet phldrT="[Metin]"/>
      <dgm:spPr/>
      <dgm:t>
        <a:bodyPr/>
        <a:lstStyle/>
        <a:p>
          <a:pPr algn="just"/>
          <a:r>
            <a:rPr lang="tr-TR" dirty="0"/>
            <a:t>Maddenin eski hâli: </a:t>
          </a:r>
        </a:p>
        <a:p>
          <a:pPr algn="just"/>
          <a:r>
            <a:rPr lang="tr-TR" i="1" u="sng" dirty="0"/>
            <a:t>Çıkarılacak davetiyede, duruşma davetiyesine ve sonuçlarına ilişkin diğer hususlar yanında, taraflara sulh için gerekli hazırlığı yapmaları, duruşmaya sadece taraflardan birinin gelmesi ve yargılamaya devam etmek istemesi durumunda, gelmeyen tarafın yokluğunda yapılan işlemlere</a:t>
          </a:r>
          <a:r>
            <a:rPr lang="tr-TR" dirty="0"/>
            <a:t> </a:t>
          </a:r>
          <a:r>
            <a:rPr lang="tr-TR" i="1" u="sng" dirty="0"/>
            <a:t>itiraz edemeyeceği ve diğer tarafın, onun muvafakati olmadan iddia ve savunmasını genişletebileceği yahut değiştirebileceği ayrıca ihtar edilir</a:t>
          </a:r>
          <a:endParaRPr lang="tr-TR" dirty="0"/>
        </a:p>
      </dgm:t>
    </dgm:pt>
    <dgm:pt modelId="{C622D2C4-B079-C443-90D8-8672B6742F68}" type="parTrans" cxnId="{2BCDC98E-8E55-F240-B2AD-305A210E819D}">
      <dgm:prSet/>
      <dgm:spPr/>
      <dgm:t>
        <a:bodyPr/>
        <a:lstStyle/>
        <a:p>
          <a:endParaRPr lang="tr-TR"/>
        </a:p>
      </dgm:t>
    </dgm:pt>
    <dgm:pt modelId="{EF17859E-3278-EC4F-869F-C783CAF355B4}" type="sibTrans" cxnId="{2BCDC98E-8E55-F240-B2AD-305A210E819D}">
      <dgm:prSet/>
      <dgm:spPr/>
      <dgm:t>
        <a:bodyPr/>
        <a:lstStyle/>
        <a:p>
          <a:endParaRPr lang="tr-TR"/>
        </a:p>
      </dgm:t>
    </dgm:pt>
    <dgm:pt modelId="{D5D4ACAC-3312-5648-8C8F-D1204407DC0A}" type="pres">
      <dgm:prSet presAssocID="{91884CE2-15B1-F049-82D1-1F19AE7EC460}" presName="Name0" presStyleCnt="0">
        <dgm:presLayoutVars>
          <dgm:chMax val="2"/>
          <dgm:chPref val="2"/>
          <dgm:dir/>
          <dgm:animOne/>
          <dgm:resizeHandles val="exact"/>
        </dgm:presLayoutVars>
      </dgm:prSet>
      <dgm:spPr/>
    </dgm:pt>
    <dgm:pt modelId="{7EA2322A-C58A-AF4C-9FEF-AC9D522D6DB6}" type="pres">
      <dgm:prSet presAssocID="{91884CE2-15B1-F049-82D1-1F19AE7EC460}" presName="Background" presStyleLbl="bgImgPlace1" presStyleIdx="0" presStyleCnt="1" custLinFactNeighborX="-10131" custLinFactNeighborY="-559"/>
      <dgm:spPr/>
    </dgm:pt>
    <dgm:pt modelId="{78F0CF57-3278-9C43-A5C9-1FBBCE51947E}" type="pres">
      <dgm:prSet presAssocID="{91884CE2-15B1-F049-82D1-1F19AE7EC460}" presName="ParentText1" presStyleLbl="revTx" presStyleIdx="0" presStyleCnt="2" custScaleX="127601" custScaleY="109809" custLinFactNeighborX="-15464" custLinFactNeighborY="-5878">
        <dgm:presLayoutVars>
          <dgm:chMax val="0"/>
          <dgm:chPref val="0"/>
          <dgm:bulletEnabled val="1"/>
        </dgm:presLayoutVars>
      </dgm:prSet>
      <dgm:spPr/>
    </dgm:pt>
    <dgm:pt modelId="{120B59BA-8C74-6F4C-8C2D-C2967AA87EA9}" type="pres">
      <dgm:prSet presAssocID="{91884CE2-15B1-F049-82D1-1F19AE7EC460}" presName="ParentText2" presStyleLbl="revTx" presStyleIdx="1" presStyleCnt="2" custScaleX="78464" custScaleY="109896" custLinFactNeighborX="-7493" custLinFactNeighborY="281">
        <dgm:presLayoutVars>
          <dgm:chMax val="0"/>
          <dgm:chPref val="0"/>
          <dgm:bulletEnabled val="1"/>
        </dgm:presLayoutVars>
      </dgm:prSet>
      <dgm:spPr/>
    </dgm:pt>
    <dgm:pt modelId="{15335968-E64D-0B4B-B891-7EBE16BAC145}" type="pres">
      <dgm:prSet presAssocID="{91884CE2-15B1-F049-82D1-1F19AE7EC460}" presName="Plus" presStyleLbl="alignNode1" presStyleIdx="0" presStyleCnt="2" custScaleX="33141" custScaleY="26709" custLinFactNeighborX="-1908" custLinFactNeighborY="-18245"/>
      <dgm:spPr/>
    </dgm:pt>
    <dgm:pt modelId="{BA20EEA8-38BA-BC45-9A18-B8874FA8735A}" type="pres">
      <dgm:prSet presAssocID="{91884CE2-15B1-F049-82D1-1F19AE7EC460}" presName="Minus" presStyleLbl="alignNode1" presStyleIdx="1" presStyleCnt="2" custScaleX="38894" custScaleY="54373" custLinFactNeighborX="2702" custLinFactNeighborY="-59150"/>
      <dgm:spPr/>
    </dgm:pt>
    <dgm:pt modelId="{2FACBC12-E105-6C4C-84FF-CA56154DDFA8}" type="pres">
      <dgm:prSet presAssocID="{91884CE2-15B1-F049-82D1-1F19AE7EC460}" presName="Divider" presStyleLbl="parChTrans1D1" presStyleIdx="0" presStyleCnt="1"/>
      <dgm:spPr/>
    </dgm:pt>
  </dgm:ptLst>
  <dgm:cxnLst>
    <dgm:cxn modelId="{C402AC29-3D00-B04F-8238-63314B187F1E}" type="presOf" srcId="{91884CE2-15B1-F049-82D1-1F19AE7EC460}" destId="{D5D4ACAC-3312-5648-8C8F-D1204407DC0A}" srcOrd="0" destOrd="0" presId="urn:microsoft.com/office/officeart/2009/3/layout/PlusandMinus"/>
    <dgm:cxn modelId="{ABBE9A6E-C16C-9747-8C27-BBCD8BFD7113}" srcId="{91884CE2-15B1-F049-82D1-1F19AE7EC460}" destId="{450A61AB-EAB6-C54C-9CCC-6486119A5006}" srcOrd="0" destOrd="0" parTransId="{51C3BBC7-FFB1-8B47-AF7F-1D840FE9E07F}" sibTransId="{2A0742E2-130F-8D43-8E2B-A9A336663A4A}"/>
    <dgm:cxn modelId="{2BCDC98E-8E55-F240-B2AD-305A210E819D}" srcId="{91884CE2-15B1-F049-82D1-1F19AE7EC460}" destId="{2748ADBF-3DB1-EF48-ADFD-CE859472C1AF}" srcOrd="1" destOrd="0" parTransId="{C622D2C4-B079-C443-90D8-8672B6742F68}" sibTransId="{EF17859E-3278-EC4F-869F-C783CAF355B4}"/>
    <dgm:cxn modelId="{DC999DCC-6250-9A41-860C-4FA0099CAF94}" type="presOf" srcId="{450A61AB-EAB6-C54C-9CCC-6486119A5006}" destId="{78F0CF57-3278-9C43-A5C9-1FBBCE51947E}" srcOrd="0" destOrd="0" presId="urn:microsoft.com/office/officeart/2009/3/layout/PlusandMinus"/>
    <dgm:cxn modelId="{4FBFA5F6-2095-F342-8813-2210D00F5C28}" type="presOf" srcId="{2748ADBF-3DB1-EF48-ADFD-CE859472C1AF}" destId="{120B59BA-8C74-6F4C-8C2D-C2967AA87EA9}" srcOrd="0" destOrd="0" presId="urn:microsoft.com/office/officeart/2009/3/layout/PlusandMinus"/>
    <dgm:cxn modelId="{F08B9DDA-1C3D-014C-8761-67FBEB7429D9}" type="presParOf" srcId="{D5D4ACAC-3312-5648-8C8F-D1204407DC0A}" destId="{7EA2322A-C58A-AF4C-9FEF-AC9D522D6DB6}" srcOrd="0" destOrd="0" presId="urn:microsoft.com/office/officeart/2009/3/layout/PlusandMinus"/>
    <dgm:cxn modelId="{7CB37E02-F735-A74B-925F-E3381C4663EE}" type="presParOf" srcId="{D5D4ACAC-3312-5648-8C8F-D1204407DC0A}" destId="{78F0CF57-3278-9C43-A5C9-1FBBCE51947E}" srcOrd="1" destOrd="0" presId="urn:microsoft.com/office/officeart/2009/3/layout/PlusandMinus"/>
    <dgm:cxn modelId="{D5EA0B59-8C81-B440-BCBF-9D1F51CC21D4}" type="presParOf" srcId="{D5D4ACAC-3312-5648-8C8F-D1204407DC0A}" destId="{120B59BA-8C74-6F4C-8C2D-C2967AA87EA9}" srcOrd="2" destOrd="0" presId="urn:microsoft.com/office/officeart/2009/3/layout/PlusandMinus"/>
    <dgm:cxn modelId="{AEE3FC82-8956-0F4C-94A0-EE0B9DDE9291}" type="presParOf" srcId="{D5D4ACAC-3312-5648-8C8F-D1204407DC0A}" destId="{15335968-E64D-0B4B-B891-7EBE16BAC145}" srcOrd="3" destOrd="0" presId="urn:microsoft.com/office/officeart/2009/3/layout/PlusandMinus"/>
    <dgm:cxn modelId="{38830C6A-F832-2B42-9E9C-FE39AADE4DE7}" type="presParOf" srcId="{D5D4ACAC-3312-5648-8C8F-D1204407DC0A}" destId="{BA20EEA8-38BA-BC45-9A18-B8874FA8735A}" srcOrd="4" destOrd="0" presId="urn:microsoft.com/office/officeart/2009/3/layout/PlusandMinus"/>
    <dgm:cxn modelId="{9262D9D2-DCCA-3742-91D0-E17C86F88170}" type="presParOf" srcId="{D5D4ACAC-3312-5648-8C8F-D1204407DC0A}" destId="{2FACBC12-E105-6C4C-84FF-CA56154DDFA8}"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FF795A-08BB-4B33-BDCB-06FFB1ABD5F2}" type="doc">
      <dgm:prSet loTypeId="urn:microsoft.com/office/officeart/2005/8/layout/hierarchy1" loCatId="hierarchy" qsTypeId="urn:microsoft.com/office/officeart/2005/8/quickstyle/simple2" qsCatId="simple" csTypeId="urn:microsoft.com/office/officeart/2005/8/colors/colorful2" csCatId="colorful" phldr="1"/>
      <dgm:spPr/>
      <dgm:t>
        <a:bodyPr/>
        <a:lstStyle/>
        <a:p>
          <a:endParaRPr lang="en-US"/>
        </a:p>
      </dgm:t>
    </dgm:pt>
    <dgm:pt modelId="{904A9D17-80A7-490E-AC54-822BE9AC1C98}">
      <dgm:prSet/>
      <dgm:spPr/>
      <dgm:t>
        <a:bodyPr/>
        <a:lstStyle/>
        <a:p>
          <a:r>
            <a:rPr lang="tr-TR" dirty="0"/>
            <a:t>Uygulanacak hükümler</a:t>
          </a:r>
        </a:p>
        <a:p>
          <a:r>
            <a:rPr lang="tr-TR" dirty="0"/>
            <a:t> HMK MADDE 322 </a:t>
          </a:r>
          <a:endParaRPr lang="en-US" dirty="0"/>
        </a:p>
      </dgm:t>
    </dgm:pt>
    <dgm:pt modelId="{8ACD5999-E027-4012-9FE7-D5665565AD36}" type="parTrans" cxnId="{DE93D5E0-55AC-46BB-9B8A-3B9A2FA2DED1}">
      <dgm:prSet/>
      <dgm:spPr/>
      <dgm:t>
        <a:bodyPr/>
        <a:lstStyle/>
        <a:p>
          <a:endParaRPr lang="en-US"/>
        </a:p>
      </dgm:t>
    </dgm:pt>
    <dgm:pt modelId="{73976467-14B4-49CD-99EE-C501D06CBFA3}" type="sibTrans" cxnId="{DE93D5E0-55AC-46BB-9B8A-3B9A2FA2DED1}">
      <dgm:prSet/>
      <dgm:spPr/>
      <dgm:t>
        <a:bodyPr/>
        <a:lstStyle/>
        <a:p>
          <a:endParaRPr lang="en-US"/>
        </a:p>
      </dgm:t>
    </dgm:pt>
    <dgm:pt modelId="{80060AF4-563C-43C6-8471-24C792EC199B}">
      <dgm:prSet/>
      <dgm:spPr/>
      <dgm:t>
        <a:bodyPr/>
        <a:lstStyle/>
        <a:p>
          <a:r>
            <a:rPr lang="tr-TR" dirty="0"/>
            <a:t>(1) Bu Kanun ve diğer kanunlarda basit yargılama usulü hakkında hüküm bulunmayan hâllerde, yazılı yargılama usulüne ilişkin hükümler uygulanır. </a:t>
          </a:r>
          <a:endParaRPr lang="en-US" dirty="0"/>
        </a:p>
      </dgm:t>
    </dgm:pt>
    <dgm:pt modelId="{98986331-720A-406B-85E7-2A7AF2A63DDC}" type="parTrans" cxnId="{4025BEDF-EDD6-43A1-A45D-8B5F6CD3A74D}">
      <dgm:prSet/>
      <dgm:spPr/>
      <dgm:t>
        <a:bodyPr/>
        <a:lstStyle/>
        <a:p>
          <a:endParaRPr lang="en-US"/>
        </a:p>
      </dgm:t>
    </dgm:pt>
    <dgm:pt modelId="{315962C7-75F6-42E6-AB48-11CCED15038B}" type="sibTrans" cxnId="{4025BEDF-EDD6-43A1-A45D-8B5F6CD3A74D}">
      <dgm:prSet/>
      <dgm:spPr/>
      <dgm:t>
        <a:bodyPr/>
        <a:lstStyle/>
        <a:p>
          <a:endParaRPr lang="en-US"/>
        </a:p>
      </dgm:t>
    </dgm:pt>
    <dgm:pt modelId="{E26DF634-376C-AA40-919F-519FCBDD5CAD}" type="pres">
      <dgm:prSet presAssocID="{D7FF795A-08BB-4B33-BDCB-06FFB1ABD5F2}" presName="hierChild1" presStyleCnt="0">
        <dgm:presLayoutVars>
          <dgm:chPref val="1"/>
          <dgm:dir/>
          <dgm:animOne val="branch"/>
          <dgm:animLvl val="lvl"/>
          <dgm:resizeHandles/>
        </dgm:presLayoutVars>
      </dgm:prSet>
      <dgm:spPr/>
    </dgm:pt>
    <dgm:pt modelId="{1EB2352E-C643-F94A-A300-AE565E398487}" type="pres">
      <dgm:prSet presAssocID="{904A9D17-80A7-490E-AC54-822BE9AC1C98}" presName="hierRoot1" presStyleCnt="0"/>
      <dgm:spPr/>
    </dgm:pt>
    <dgm:pt modelId="{6780BE88-A081-4D45-B081-6EDFA222109C}" type="pres">
      <dgm:prSet presAssocID="{904A9D17-80A7-490E-AC54-822BE9AC1C98}" presName="composite" presStyleCnt="0"/>
      <dgm:spPr/>
    </dgm:pt>
    <dgm:pt modelId="{BC06AD31-DEA4-054B-8B28-CC38E400646E}" type="pres">
      <dgm:prSet presAssocID="{904A9D17-80A7-490E-AC54-822BE9AC1C98}" presName="background" presStyleLbl="node0" presStyleIdx="0" presStyleCnt="2"/>
      <dgm:spPr/>
    </dgm:pt>
    <dgm:pt modelId="{0662A14B-9C17-004A-8491-2702F1C40F59}" type="pres">
      <dgm:prSet presAssocID="{904A9D17-80A7-490E-AC54-822BE9AC1C98}" presName="text" presStyleLbl="fgAcc0" presStyleIdx="0" presStyleCnt="2">
        <dgm:presLayoutVars>
          <dgm:chPref val="3"/>
        </dgm:presLayoutVars>
      </dgm:prSet>
      <dgm:spPr/>
    </dgm:pt>
    <dgm:pt modelId="{A78D56C6-A96D-3649-8DCB-74F079F5D875}" type="pres">
      <dgm:prSet presAssocID="{904A9D17-80A7-490E-AC54-822BE9AC1C98}" presName="hierChild2" presStyleCnt="0"/>
      <dgm:spPr/>
    </dgm:pt>
    <dgm:pt modelId="{F44F48DF-0FF0-274E-9669-BA534884B2E6}" type="pres">
      <dgm:prSet presAssocID="{80060AF4-563C-43C6-8471-24C792EC199B}" presName="hierRoot1" presStyleCnt="0"/>
      <dgm:spPr/>
    </dgm:pt>
    <dgm:pt modelId="{BF3ED2C4-2028-D645-B261-A2827F46D99E}" type="pres">
      <dgm:prSet presAssocID="{80060AF4-563C-43C6-8471-24C792EC199B}" presName="composite" presStyleCnt="0"/>
      <dgm:spPr/>
    </dgm:pt>
    <dgm:pt modelId="{C28D640F-F082-7F4D-8071-CA708DA4BAAC}" type="pres">
      <dgm:prSet presAssocID="{80060AF4-563C-43C6-8471-24C792EC199B}" presName="background" presStyleLbl="node0" presStyleIdx="1" presStyleCnt="2"/>
      <dgm:spPr/>
    </dgm:pt>
    <dgm:pt modelId="{783B600E-4B01-C549-A0BE-17EE57AA14F1}" type="pres">
      <dgm:prSet presAssocID="{80060AF4-563C-43C6-8471-24C792EC199B}" presName="text" presStyleLbl="fgAcc0" presStyleIdx="1" presStyleCnt="2">
        <dgm:presLayoutVars>
          <dgm:chPref val="3"/>
        </dgm:presLayoutVars>
      </dgm:prSet>
      <dgm:spPr/>
    </dgm:pt>
    <dgm:pt modelId="{FE1F046D-5560-FE4D-88AF-B2C731CEF019}" type="pres">
      <dgm:prSet presAssocID="{80060AF4-563C-43C6-8471-24C792EC199B}" presName="hierChild2" presStyleCnt="0"/>
      <dgm:spPr/>
    </dgm:pt>
  </dgm:ptLst>
  <dgm:cxnLst>
    <dgm:cxn modelId="{87A99F0D-0C2D-1342-9442-90DD6B835FA4}" type="presOf" srcId="{904A9D17-80A7-490E-AC54-822BE9AC1C98}" destId="{0662A14B-9C17-004A-8491-2702F1C40F59}" srcOrd="0" destOrd="0" presId="urn:microsoft.com/office/officeart/2005/8/layout/hierarchy1"/>
    <dgm:cxn modelId="{6F198227-F608-3740-B4C6-073DC0CE0888}" type="presOf" srcId="{D7FF795A-08BB-4B33-BDCB-06FFB1ABD5F2}" destId="{E26DF634-376C-AA40-919F-519FCBDD5CAD}" srcOrd="0" destOrd="0" presId="urn:microsoft.com/office/officeart/2005/8/layout/hierarchy1"/>
    <dgm:cxn modelId="{94B6E6B6-FFF6-2A4F-8F37-604D1A76987A}" type="presOf" srcId="{80060AF4-563C-43C6-8471-24C792EC199B}" destId="{783B600E-4B01-C549-A0BE-17EE57AA14F1}" srcOrd="0" destOrd="0" presId="urn:microsoft.com/office/officeart/2005/8/layout/hierarchy1"/>
    <dgm:cxn modelId="{4025BEDF-EDD6-43A1-A45D-8B5F6CD3A74D}" srcId="{D7FF795A-08BB-4B33-BDCB-06FFB1ABD5F2}" destId="{80060AF4-563C-43C6-8471-24C792EC199B}" srcOrd="1" destOrd="0" parTransId="{98986331-720A-406B-85E7-2A7AF2A63DDC}" sibTransId="{315962C7-75F6-42E6-AB48-11CCED15038B}"/>
    <dgm:cxn modelId="{DE93D5E0-55AC-46BB-9B8A-3B9A2FA2DED1}" srcId="{D7FF795A-08BB-4B33-BDCB-06FFB1ABD5F2}" destId="{904A9D17-80A7-490E-AC54-822BE9AC1C98}" srcOrd="0" destOrd="0" parTransId="{8ACD5999-E027-4012-9FE7-D5665565AD36}" sibTransId="{73976467-14B4-49CD-99EE-C501D06CBFA3}"/>
    <dgm:cxn modelId="{A719DD4D-777F-224D-B76E-76FFD43D4200}" type="presParOf" srcId="{E26DF634-376C-AA40-919F-519FCBDD5CAD}" destId="{1EB2352E-C643-F94A-A300-AE565E398487}" srcOrd="0" destOrd="0" presId="urn:microsoft.com/office/officeart/2005/8/layout/hierarchy1"/>
    <dgm:cxn modelId="{F656CA6B-0AC8-7F40-81B4-6B26BF3293D9}" type="presParOf" srcId="{1EB2352E-C643-F94A-A300-AE565E398487}" destId="{6780BE88-A081-4D45-B081-6EDFA222109C}" srcOrd="0" destOrd="0" presId="urn:microsoft.com/office/officeart/2005/8/layout/hierarchy1"/>
    <dgm:cxn modelId="{729B8212-6BA8-8E4F-B826-A00894348B97}" type="presParOf" srcId="{6780BE88-A081-4D45-B081-6EDFA222109C}" destId="{BC06AD31-DEA4-054B-8B28-CC38E400646E}" srcOrd="0" destOrd="0" presId="urn:microsoft.com/office/officeart/2005/8/layout/hierarchy1"/>
    <dgm:cxn modelId="{0A89D507-9296-3C4B-B326-D3E8FDE8E7B9}" type="presParOf" srcId="{6780BE88-A081-4D45-B081-6EDFA222109C}" destId="{0662A14B-9C17-004A-8491-2702F1C40F59}" srcOrd="1" destOrd="0" presId="urn:microsoft.com/office/officeart/2005/8/layout/hierarchy1"/>
    <dgm:cxn modelId="{2A718DD0-1E8F-8A40-B95C-DCA5F65004E4}" type="presParOf" srcId="{1EB2352E-C643-F94A-A300-AE565E398487}" destId="{A78D56C6-A96D-3649-8DCB-74F079F5D875}" srcOrd="1" destOrd="0" presId="urn:microsoft.com/office/officeart/2005/8/layout/hierarchy1"/>
    <dgm:cxn modelId="{5AD50DC8-D5AF-9545-846B-34FDC4875FF0}" type="presParOf" srcId="{E26DF634-376C-AA40-919F-519FCBDD5CAD}" destId="{F44F48DF-0FF0-274E-9669-BA534884B2E6}" srcOrd="1" destOrd="0" presId="urn:microsoft.com/office/officeart/2005/8/layout/hierarchy1"/>
    <dgm:cxn modelId="{C87ECF94-B3C9-A943-9A1D-43902A1519BE}" type="presParOf" srcId="{F44F48DF-0FF0-274E-9669-BA534884B2E6}" destId="{BF3ED2C4-2028-D645-B261-A2827F46D99E}" srcOrd="0" destOrd="0" presId="urn:microsoft.com/office/officeart/2005/8/layout/hierarchy1"/>
    <dgm:cxn modelId="{B68CCDAA-7089-EF49-854D-1A64ADB88982}" type="presParOf" srcId="{BF3ED2C4-2028-D645-B261-A2827F46D99E}" destId="{C28D640F-F082-7F4D-8071-CA708DA4BAAC}" srcOrd="0" destOrd="0" presId="urn:microsoft.com/office/officeart/2005/8/layout/hierarchy1"/>
    <dgm:cxn modelId="{39C731AA-5F8C-904F-8867-D73F5438584F}" type="presParOf" srcId="{BF3ED2C4-2028-D645-B261-A2827F46D99E}" destId="{783B600E-4B01-C549-A0BE-17EE57AA14F1}" srcOrd="1" destOrd="0" presId="urn:microsoft.com/office/officeart/2005/8/layout/hierarchy1"/>
    <dgm:cxn modelId="{559B70EE-E94D-804B-871E-F469F4742B55}" type="presParOf" srcId="{F44F48DF-0FF0-274E-9669-BA534884B2E6}" destId="{FE1F046D-5560-FE4D-88AF-B2C731CEF01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8A47A2-95A1-4964-A169-205507DC581B}"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FBEBCB07-8947-4C53-83D8-BC4D0957C4E8}">
      <dgm:prSet/>
      <dgm:spPr/>
      <dgm:t>
        <a:bodyPr/>
        <a:lstStyle/>
        <a:p>
          <a:r>
            <a:rPr lang="tr-TR" b="1"/>
            <a:t>Kapsamı ve sayısı</a:t>
          </a:r>
          <a:endParaRPr lang="en-US"/>
        </a:p>
      </dgm:t>
    </dgm:pt>
    <dgm:pt modelId="{1115362D-694B-49E2-B0B3-61CA0B2F913F}" type="parTrans" cxnId="{80FC60CF-A9E7-463C-91D8-E9780D082DEA}">
      <dgm:prSet/>
      <dgm:spPr/>
      <dgm:t>
        <a:bodyPr/>
        <a:lstStyle/>
        <a:p>
          <a:endParaRPr lang="en-US"/>
        </a:p>
      </dgm:t>
    </dgm:pt>
    <dgm:pt modelId="{6E2A28EB-6219-4C74-91AD-DE98AFA9AA05}" type="sibTrans" cxnId="{80FC60CF-A9E7-463C-91D8-E9780D082DEA}">
      <dgm:prSet/>
      <dgm:spPr/>
      <dgm:t>
        <a:bodyPr/>
        <a:lstStyle/>
        <a:p>
          <a:endParaRPr lang="en-US"/>
        </a:p>
      </dgm:t>
    </dgm:pt>
    <dgm:pt modelId="{96E1BCC9-6442-4739-89BA-C3C7E1C3EDB5}">
      <dgm:prSet/>
      <dgm:spPr/>
      <dgm:t>
        <a:bodyPr/>
        <a:lstStyle/>
        <a:p>
          <a:r>
            <a:rPr lang="tr-TR" b="1"/>
            <a:t>MADDE 176- </a:t>
          </a:r>
          <a:r>
            <a:rPr lang="tr-TR"/>
            <a:t>(1) Taraflardan her biri, yapmış olduğu usul işlemlerini kısmen veya tamamen ıslah edebilir.</a:t>
          </a:r>
          <a:endParaRPr lang="en-US"/>
        </a:p>
      </dgm:t>
    </dgm:pt>
    <dgm:pt modelId="{1EB6AD5A-821A-4376-8E92-E434C718A4A6}" type="parTrans" cxnId="{EE0C9304-A87F-48D6-AD28-34B72E1307B5}">
      <dgm:prSet/>
      <dgm:spPr/>
      <dgm:t>
        <a:bodyPr/>
        <a:lstStyle/>
        <a:p>
          <a:endParaRPr lang="en-US"/>
        </a:p>
      </dgm:t>
    </dgm:pt>
    <dgm:pt modelId="{E35EF078-1246-4CB6-9EF5-53AF26D69B73}" type="sibTrans" cxnId="{EE0C9304-A87F-48D6-AD28-34B72E1307B5}">
      <dgm:prSet/>
      <dgm:spPr/>
      <dgm:t>
        <a:bodyPr/>
        <a:lstStyle/>
        <a:p>
          <a:endParaRPr lang="en-US"/>
        </a:p>
      </dgm:t>
    </dgm:pt>
    <dgm:pt modelId="{DC11F525-AD73-456D-94AF-48FB27DF106B}">
      <dgm:prSet/>
      <dgm:spPr/>
      <dgm:t>
        <a:bodyPr/>
        <a:lstStyle/>
        <a:p>
          <a:r>
            <a:rPr lang="tr-TR"/>
            <a:t>(2) Aynı davada, taraflar ancak bir kez ıslah yoluna başvurabilir.</a:t>
          </a:r>
          <a:endParaRPr lang="en-US"/>
        </a:p>
      </dgm:t>
    </dgm:pt>
    <dgm:pt modelId="{31CD4899-07A7-40C5-BB71-44C129B443C0}" type="parTrans" cxnId="{7D1930F1-E226-4B2D-839E-580154504362}">
      <dgm:prSet/>
      <dgm:spPr/>
      <dgm:t>
        <a:bodyPr/>
        <a:lstStyle/>
        <a:p>
          <a:endParaRPr lang="en-US"/>
        </a:p>
      </dgm:t>
    </dgm:pt>
    <dgm:pt modelId="{058F52C2-B655-4F02-BDE5-378DAC0CD00C}" type="sibTrans" cxnId="{7D1930F1-E226-4B2D-839E-580154504362}">
      <dgm:prSet/>
      <dgm:spPr/>
      <dgm:t>
        <a:bodyPr/>
        <a:lstStyle/>
        <a:p>
          <a:endParaRPr lang="en-US"/>
        </a:p>
      </dgm:t>
    </dgm:pt>
    <dgm:pt modelId="{8C605896-5705-7F46-B224-39BE7587BD7F}" type="pres">
      <dgm:prSet presAssocID="{DE8A47A2-95A1-4964-A169-205507DC581B}" presName="vert0" presStyleCnt="0">
        <dgm:presLayoutVars>
          <dgm:dir/>
          <dgm:animOne val="branch"/>
          <dgm:animLvl val="lvl"/>
        </dgm:presLayoutVars>
      </dgm:prSet>
      <dgm:spPr/>
    </dgm:pt>
    <dgm:pt modelId="{7485CA41-0C97-D645-9643-CA18939BA130}" type="pres">
      <dgm:prSet presAssocID="{FBEBCB07-8947-4C53-83D8-BC4D0957C4E8}" presName="thickLine" presStyleLbl="alignNode1" presStyleIdx="0" presStyleCnt="3"/>
      <dgm:spPr/>
    </dgm:pt>
    <dgm:pt modelId="{CFAB0EE2-B9FC-A146-8DDC-EBBD6D51096B}" type="pres">
      <dgm:prSet presAssocID="{FBEBCB07-8947-4C53-83D8-BC4D0957C4E8}" presName="horz1" presStyleCnt="0"/>
      <dgm:spPr/>
    </dgm:pt>
    <dgm:pt modelId="{99C24C18-166C-B34D-8BCE-EB9FCE517E21}" type="pres">
      <dgm:prSet presAssocID="{FBEBCB07-8947-4C53-83D8-BC4D0957C4E8}" presName="tx1" presStyleLbl="revTx" presStyleIdx="0" presStyleCnt="3"/>
      <dgm:spPr/>
    </dgm:pt>
    <dgm:pt modelId="{6BD4A466-3C6C-524D-92EE-3ADDFD1C8930}" type="pres">
      <dgm:prSet presAssocID="{FBEBCB07-8947-4C53-83D8-BC4D0957C4E8}" presName="vert1" presStyleCnt="0"/>
      <dgm:spPr/>
    </dgm:pt>
    <dgm:pt modelId="{84F5A07E-C069-B549-8867-65B02F207086}" type="pres">
      <dgm:prSet presAssocID="{96E1BCC9-6442-4739-89BA-C3C7E1C3EDB5}" presName="thickLine" presStyleLbl="alignNode1" presStyleIdx="1" presStyleCnt="3"/>
      <dgm:spPr/>
    </dgm:pt>
    <dgm:pt modelId="{EC0540A2-3132-F546-B67B-C694D1E9752E}" type="pres">
      <dgm:prSet presAssocID="{96E1BCC9-6442-4739-89BA-C3C7E1C3EDB5}" presName="horz1" presStyleCnt="0"/>
      <dgm:spPr/>
    </dgm:pt>
    <dgm:pt modelId="{DC31021F-188C-2C40-961D-58132558B362}" type="pres">
      <dgm:prSet presAssocID="{96E1BCC9-6442-4739-89BA-C3C7E1C3EDB5}" presName="tx1" presStyleLbl="revTx" presStyleIdx="1" presStyleCnt="3"/>
      <dgm:spPr/>
    </dgm:pt>
    <dgm:pt modelId="{51738261-D43D-8F4E-AD0D-5D4650311745}" type="pres">
      <dgm:prSet presAssocID="{96E1BCC9-6442-4739-89BA-C3C7E1C3EDB5}" presName="vert1" presStyleCnt="0"/>
      <dgm:spPr/>
    </dgm:pt>
    <dgm:pt modelId="{CEAF905D-1BC4-E64E-ABDA-02BAAE8BEB8F}" type="pres">
      <dgm:prSet presAssocID="{DC11F525-AD73-456D-94AF-48FB27DF106B}" presName="thickLine" presStyleLbl="alignNode1" presStyleIdx="2" presStyleCnt="3"/>
      <dgm:spPr/>
    </dgm:pt>
    <dgm:pt modelId="{DF56B304-AD53-734D-8D60-FBA97573E4B2}" type="pres">
      <dgm:prSet presAssocID="{DC11F525-AD73-456D-94AF-48FB27DF106B}" presName="horz1" presStyleCnt="0"/>
      <dgm:spPr/>
    </dgm:pt>
    <dgm:pt modelId="{CA972432-B5CB-C544-A6F7-1A4B145B04F3}" type="pres">
      <dgm:prSet presAssocID="{DC11F525-AD73-456D-94AF-48FB27DF106B}" presName="tx1" presStyleLbl="revTx" presStyleIdx="2" presStyleCnt="3"/>
      <dgm:spPr/>
    </dgm:pt>
    <dgm:pt modelId="{F766650C-2A4B-8949-8BF8-665FD3BE40B9}" type="pres">
      <dgm:prSet presAssocID="{DC11F525-AD73-456D-94AF-48FB27DF106B}" presName="vert1" presStyleCnt="0"/>
      <dgm:spPr/>
    </dgm:pt>
  </dgm:ptLst>
  <dgm:cxnLst>
    <dgm:cxn modelId="{EE0C9304-A87F-48D6-AD28-34B72E1307B5}" srcId="{DE8A47A2-95A1-4964-A169-205507DC581B}" destId="{96E1BCC9-6442-4739-89BA-C3C7E1C3EDB5}" srcOrd="1" destOrd="0" parTransId="{1EB6AD5A-821A-4376-8E92-E434C718A4A6}" sibTransId="{E35EF078-1246-4CB6-9EF5-53AF26D69B73}"/>
    <dgm:cxn modelId="{C30A1332-4ABB-7142-86DB-22531224D752}" type="presOf" srcId="{DE8A47A2-95A1-4964-A169-205507DC581B}" destId="{8C605896-5705-7F46-B224-39BE7587BD7F}" srcOrd="0" destOrd="0" presId="urn:microsoft.com/office/officeart/2008/layout/LinedList"/>
    <dgm:cxn modelId="{590241A9-FD8A-9A40-B7CB-72984BC39DA6}" type="presOf" srcId="{96E1BCC9-6442-4739-89BA-C3C7E1C3EDB5}" destId="{DC31021F-188C-2C40-961D-58132558B362}" srcOrd="0" destOrd="0" presId="urn:microsoft.com/office/officeart/2008/layout/LinedList"/>
    <dgm:cxn modelId="{8B29D3AE-67D9-AB40-A503-0599C2C2521C}" type="presOf" srcId="{FBEBCB07-8947-4C53-83D8-BC4D0957C4E8}" destId="{99C24C18-166C-B34D-8BCE-EB9FCE517E21}" srcOrd="0" destOrd="0" presId="urn:microsoft.com/office/officeart/2008/layout/LinedList"/>
    <dgm:cxn modelId="{F65986BD-B51A-4241-B49B-BC393B577469}" type="presOf" srcId="{DC11F525-AD73-456D-94AF-48FB27DF106B}" destId="{CA972432-B5CB-C544-A6F7-1A4B145B04F3}" srcOrd="0" destOrd="0" presId="urn:microsoft.com/office/officeart/2008/layout/LinedList"/>
    <dgm:cxn modelId="{80FC60CF-A9E7-463C-91D8-E9780D082DEA}" srcId="{DE8A47A2-95A1-4964-A169-205507DC581B}" destId="{FBEBCB07-8947-4C53-83D8-BC4D0957C4E8}" srcOrd="0" destOrd="0" parTransId="{1115362D-694B-49E2-B0B3-61CA0B2F913F}" sibTransId="{6E2A28EB-6219-4C74-91AD-DE98AFA9AA05}"/>
    <dgm:cxn modelId="{7D1930F1-E226-4B2D-839E-580154504362}" srcId="{DE8A47A2-95A1-4964-A169-205507DC581B}" destId="{DC11F525-AD73-456D-94AF-48FB27DF106B}" srcOrd="2" destOrd="0" parTransId="{31CD4899-07A7-40C5-BB71-44C129B443C0}" sibTransId="{058F52C2-B655-4F02-BDE5-378DAC0CD00C}"/>
    <dgm:cxn modelId="{C9231864-4DCD-D344-95C0-072E7199AE8A}" type="presParOf" srcId="{8C605896-5705-7F46-B224-39BE7587BD7F}" destId="{7485CA41-0C97-D645-9643-CA18939BA130}" srcOrd="0" destOrd="0" presId="urn:microsoft.com/office/officeart/2008/layout/LinedList"/>
    <dgm:cxn modelId="{1D195363-6BA6-094F-BAAE-74E1E81D185C}" type="presParOf" srcId="{8C605896-5705-7F46-B224-39BE7587BD7F}" destId="{CFAB0EE2-B9FC-A146-8DDC-EBBD6D51096B}" srcOrd="1" destOrd="0" presId="urn:microsoft.com/office/officeart/2008/layout/LinedList"/>
    <dgm:cxn modelId="{CD2680F0-0CB5-A44E-8593-033141F885F2}" type="presParOf" srcId="{CFAB0EE2-B9FC-A146-8DDC-EBBD6D51096B}" destId="{99C24C18-166C-B34D-8BCE-EB9FCE517E21}" srcOrd="0" destOrd="0" presId="urn:microsoft.com/office/officeart/2008/layout/LinedList"/>
    <dgm:cxn modelId="{4883096A-0FBB-2447-809F-3ECD1E7F9502}" type="presParOf" srcId="{CFAB0EE2-B9FC-A146-8DDC-EBBD6D51096B}" destId="{6BD4A466-3C6C-524D-92EE-3ADDFD1C8930}" srcOrd="1" destOrd="0" presId="urn:microsoft.com/office/officeart/2008/layout/LinedList"/>
    <dgm:cxn modelId="{43BB03D5-2B87-874F-AC2A-3087ABC9BD32}" type="presParOf" srcId="{8C605896-5705-7F46-B224-39BE7587BD7F}" destId="{84F5A07E-C069-B549-8867-65B02F207086}" srcOrd="2" destOrd="0" presId="urn:microsoft.com/office/officeart/2008/layout/LinedList"/>
    <dgm:cxn modelId="{0480FE97-2CA3-0A48-B833-CDE75BB4A653}" type="presParOf" srcId="{8C605896-5705-7F46-B224-39BE7587BD7F}" destId="{EC0540A2-3132-F546-B67B-C694D1E9752E}" srcOrd="3" destOrd="0" presId="urn:microsoft.com/office/officeart/2008/layout/LinedList"/>
    <dgm:cxn modelId="{A6DD5AC0-E420-CC44-B0B0-FBBE9DA0B07B}" type="presParOf" srcId="{EC0540A2-3132-F546-B67B-C694D1E9752E}" destId="{DC31021F-188C-2C40-961D-58132558B362}" srcOrd="0" destOrd="0" presId="urn:microsoft.com/office/officeart/2008/layout/LinedList"/>
    <dgm:cxn modelId="{42A1DD8C-BBC2-064D-B2A5-314C4498B1E9}" type="presParOf" srcId="{EC0540A2-3132-F546-B67B-C694D1E9752E}" destId="{51738261-D43D-8F4E-AD0D-5D4650311745}" srcOrd="1" destOrd="0" presId="urn:microsoft.com/office/officeart/2008/layout/LinedList"/>
    <dgm:cxn modelId="{CD92B9D3-2189-B54F-BC98-E0C63DB1BEDF}" type="presParOf" srcId="{8C605896-5705-7F46-B224-39BE7587BD7F}" destId="{CEAF905D-1BC4-E64E-ABDA-02BAAE8BEB8F}" srcOrd="4" destOrd="0" presId="urn:microsoft.com/office/officeart/2008/layout/LinedList"/>
    <dgm:cxn modelId="{7404E9D3-69C1-3C45-B72C-0FE6E60808D8}" type="presParOf" srcId="{8C605896-5705-7F46-B224-39BE7587BD7F}" destId="{DF56B304-AD53-734D-8D60-FBA97573E4B2}" srcOrd="5" destOrd="0" presId="urn:microsoft.com/office/officeart/2008/layout/LinedList"/>
    <dgm:cxn modelId="{876A5533-1082-9144-9C7B-5C774A75DC5B}" type="presParOf" srcId="{DF56B304-AD53-734D-8D60-FBA97573E4B2}" destId="{CA972432-B5CB-C544-A6F7-1A4B145B04F3}" srcOrd="0" destOrd="0" presId="urn:microsoft.com/office/officeart/2008/layout/LinedList"/>
    <dgm:cxn modelId="{C09124D4-C43F-1347-B998-745782988E87}" type="presParOf" srcId="{DF56B304-AD53-734D-8D60-FBA97573E4B2}" destId="{F766650C-2A4B-8949-8BF8-665FD3BE40B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C0D9FC-B227-4C91-9516-B523EB3CD0D2}"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48E8F5D9-CA36-4EA0-A1B2-B9B7FFFD657B}">
      <dgm:prSet/>
      <dgm:spPr/>
      <dgm:t>
        <a:bodyPr/>
        <a:lstStyle/>
        <a:p>
          <a:r>
            <a:rPr lang="tr-TR"/>
            <a:t>Maddede yer alan </a:t>
          </a:r>
          <a:r>
            <a:rPr lang="tr-TR" i="1"/>
            <a:t>“tahkikatın sona ermesine kadar” </a:t>
          </a:r>
          <a:r>
            <a:rPr lang="tr-TR"/>
            <a:t>ibaresi sebebiyle doktrin ve uygulamada ciddi şekilde tartışılmıştı. </a:t>
          </a:r>
          <a:endParaRPr lang="en-US"/>
        </a:p>
      </dgm:t>
    </dgm:pt>
    <dgm:pt modelId="{46DBEB30-C3CC-430F-9B99-E192D76B14EA}" type="parTrans" cxnId="{A0CA115B-97CB-422B-913C-EA0EB9BDB9CC}">
      <dgm:prSet/>
      <dgm:spPr/>
      <dgm:t>
        <a:bodyPr/>
        <a:lstStyle/>
        <a:p>
          <a:endParaRPr lang="en-US"/>
        </a:p>
      </dgm:t>
    </dgm:pt>
    <dgm:pt modelId="{F6E9543C-98D0-4FEE-87F1-71816A535875}" type="sibTrans" cxnId="{A0CA115B-97CB-422B-913C-EA0EB9BDB9CC}">
      <dgm:prSet/>
      <dgm:spPr/>
      <dgm:t>
        <a:bodyPr/>
        <a:lstStyle/>
        <a:p>
          <a:endParaRPr lang="en-US"/>
        </a:p>
      </dgm:t>
    </dgm:pt>
    <dgm:pt modelId="{F93D55CD-9A1A-4854-AC9F-BE1069C655CB}">
      <dgm:prSet/>
      <dgm:spPr/>
      <dgm:t>
        <a:bodyPr/>
        <a:lstStyle/>
        <a:p>
          <a:r>
            <a:rPr lang="tr-TR"/>
            <a:t>Yargıtay’ın bozma ilamından sonra ıslahın yapılamayacağına dair  4/2/1948 tarihli ve 10/3 sayılı İçtihadı Birleştirme Kararı.</a:t>
          </a:r>
          <a:endParaRPr lang="en-US"/>
        </a:p>
      </dgm:t>
    </dgm:pt>
    <dgm:pt modelId="{C14A5B57-7907-4365-8713-69968D3E783E}" type="parTrans" cxnId="{AA3855D6-AE8E-498A-B38F-51D8A6E048EF}">
      <dgm:prSet/>
      <dgm:spPr/>
      <dgm:t>
        <a:bodyPr/>
        <a:lstStyle/>
        <a:p>
          <a:endParaRPr lang="en-US"/>
        </a:p>
      </dgm:t>
    </dgm:pt>
    <dgm:pt modelId="{7106A9B3-8179-47F8-B571-D28B95D7F3C8}" type="sibTrans" cxnId="{AA3855D6-AE8E-498A-B38F-51D8A6E048EF}">
      <dgm:prSet/>
      <dgm:spPr/>
      <dgm:t>
        <a:bodyPr/>
        <a:lstStyle/>
        <a:p>
          <a:endParaRPr lang="en-US"/>
        </a:p>
      </dgm:t>
    </dgm:pt>
    <dgm:pt modelId="{6C4C8884-D1D1-4FD2-A328-55F34BACB114}">
      <dgm:prSet/>
      <dgm:spPr/>
      <dgm:t>
        <a:bodyPr/>
        <a:lstStyle/>
        <a:p>
          <a:r>
            <a:rPr lang="tr-TR"/>
            <a:t>Yargıtay 6/5/2016 tarihli ve 1/1 sayılı İçtihadı Birleştirme Kararıyla, mevcut düzenlemeler itibariyle 1948 tarihli İçtihadı Birleştirme Kararının geçerli olduğuna karar vermişti.</a:t>
          </a:r>
          <a:endParaRPr lang="en-US"/>
        </a:p>
      </dgm:t>
    </dgm:pt>
    <dgm:pt modelId="{126ACA9D-9F56-426C-A47A-6EC31598FFB0}" type="parTrans" cxnId="{AA384063-FF8F-42B1-B6EC-94610D749102}">
      <dgm:prSet/>
      <dgm:spPr/>
      <dgm:t>
        <a:bodyPr/>
        <a:lstStyle/>
        <a:p>
          <a:endParaRPr lang="en-US"/>
        </a:p>
      </dgm:t>
    </dgm:pt>
    <dgm:pt modelId="{2C294949-7AA7-4A9D-844B-BF7646942904}" type="sibTrans" cxnId="{AA384063-FF8F-42B1-B6EC-94610D749102}">
      <dgm:prSet/>
      <dgm:spPr/>
      <dgm:t>
        <a:bodyPr/>
        <a:lstStyle/>
        <a:p>
          <a:endParaRPr lang="en-US"/>
        </a:p>
      </dgm:t>
    </dgm:pt>
    <dgm:pt modelId="{F26D8EA1-122C-8641-B4EB-7D879771E434}" type="pres">
      <dgm:prSet presAssocID="{90C0D9FC-B227-4C91-9516-B523EB3CD0D2}" presName="vert0" presStyleCnt="0">
        <dgm:presLayoutVars>
          <dgm:dir/>
          <dgm:animOne val="branch"/>
          <dgm:animLvl val="lvl"/>
        </dgm:presLayoutVars>
      </dgm:prSet>
      <dgm:spPr/>
    </dgm:pt>
    <dgm:pt modelId="{3EF0F84A-6B58-3D47-A8F6-7DEEAE04B154}" type="pres">
      <dgm:prSet presAssocID="{48E8F5D9-CA36-4EA0-A1B2-B9B7FFFD657B}" presName="thickLine" presStyleLbl="alignNode1" presStyleIdx="0" presStyleCnt="3"/>
      <dgm:spPr/>
    </dgm:pt>
    <dgm:pt modelId="{51EF2569-2024-344A-AAFA-24EA8EDE0280}" type="pres">
      <dgm:prSet presAssocID="{48E8F5D9-CA36-4EA0-A1B2-B9B7FFFD657B}" presName="horz1" presStyleCnt="0"/>
      <dgm:spPr/>
    </dgm:pt>
    <dgm:pt modelId="{FC53FA4F-A84F-8348-898C-01DECFDCB029}" type="pres">
      <dgm:prSet presAssocID="{48E8F5D9-CA36-4EA0-A1B2-B9B7FFFD657B}" presName="tx1" presStyleLbl="revTx" presStyleIdx="0" presStyleCnt="3"/>
      <dgm:spPr/>
    </dgm:pt>
    <dgm:pt modelId="{C5EB8D5A-5460-F345-99B9-F7B6CCCE88DF}" type="pres">
      <dgm:prSet presAssocID="{48E8F5D9-CA36-4EA0-A1B2-B9B7FFFD657B}" presName="vert1" presStyleCnt="0"/>
      <dgm:spPr/>
    </dgm:pt>
    <dgm:pt modelId="{2D253AD4-19EA-5948-B51F-E490167C51CD}" type="pres">
      <dgm:prSet presAssocID="{F93D55CD-9A1A-4854-AC9F-BE1069C655CB}" presName="thickLine" presStyleLbl="alignNode1" presStyleIdx="1" presStyleCnt="3"/>
      <dgm:spPr/>
    </dgm:pt>
    <dgm:pt modelId="{54910E22-1625-2744-A8C6-63F0ADADBBB9}" type="pres">
      <dgm:prSet presAssocID="{F93D55CD-9A1A-4854-AC9F-BE1069C655CB}" presName="horz1" presStyleCnt="0"/>
      <dgm:spPr/>
    </dgm:pt>
    <dgm:pt modelId="{3FC7FC72-60EF-FE48-A6E5-9B58C4E23996}" type="pres">
      <dgm:prSet presAssocID="{F93D55CD-9A1A-4854-AC9F-BE1069C655CB}" presName="tx1" presStyleLbl="revTx" presStyleIdx="1" presStyleCnt="3"/>
      <dgm:spPr/>
    </dgm:pt>
    <dgm:pt modelId="{6B295CC3-2C61-9C40-ADF8-F3CF69C0A0FB}" type="pres">
      <dgm:prSet presAssocID="{F93D55CD-9A1A-4854-AC9F-BE1069C655CB}" presName="vert1" presStyleCnt="0"/>
      <dgm:spPr/>
    </dgm:pt>
    <dgm:pt modelId="{F1207B75-3EDB-6A40-A219-5548AFE4207A}" type="pres">
      <dgm:prSet presAssocID="{6C4C8884-D1D1-4FD2-A328-55F34BACB114}" presName="thickLine" presStyleLbl="alignNode1" presStyleIdx="2" presStyleCnt="3"/>
      <dgm:spPr/>
    </dgm:pt>
    <dgm:pt modelId="{08976F8F-3971-394C-B7DF-B2823975C55C}" type="pres">
      <dgm:prSet presAssocID="{6C4C8884-D1D1-4FD2-A328-55F34BACB114}" presName="horz1" presStyleCnt="0"/>
      <dgm:spPr/>
    </dgm:pt>
    <dgm:pt modelId="{ACC23916-1AEA-0340-9733-6A87F298AC95}" type="pres">
      <dgm:prSet presAssocID="{6C4C8884-D1D1-4FD2-A328-55F34BACB114}" presName="tx1" presStyleLbl="revTx" presStyleIdx="2" presStyleCnt="3"/>
      <dgm:spPr/>
    </dgm:pt>
    <dgm:pt modelId="{D4EFF2B0-539E-6A4A-8A8B-E6E8CC924F9B}" type="pres">
      <dgm:prSet presAssocID="{6C4C8884-D1D1-4FD2-A328-55F34BACB114}" presName="vert1" presStyleCnt="0"/>
      <dgm:spPr/>
    </dgm:pt>
  </dgm:ptLst>
  <dgm:cxnLst>
    <dgm:cxn modelId="{E1221115-C8C3-FD42-BC0E-9E5013F199B5}" type="presOf" srcId="{90C0D9FC-B227-4C91-9516-B523EB3CD0D2}" destId="{F26D8EA1-122C-8641-B4EB-7D879771E434}" srcOrd="0" destOrd="0" presId="urn:microsoft.com/office/officeart/2008/layout/LinedList"/>
    <dgm:cxn modelId="{66299241-758C-8143-BFB4-DBE889080C1C}" type="presOf" srcId="{F93D55CD-9A1A-4854-AC9F-BE1069C655CB}" destId="{3FC7FC72-60EF-FE48-A6E5-9B58C4E23996}" srcOrd="0" destOrd="0" presId="urn:microsoft.com/office/officeart/2008/layout/LinedList"/>
    <dgm:cxn modelId="{E3BD0954-0F3D-2B42-9A27-83576AD331B3}" type="presOf" srcId="{6C4C8884-D1D1-4FD2-A328-55F34BACB114}" destId="{ACC23916-1AEA-0340-9733-6A87F298AC95}" srcOrd="0" destOrd="0" presId="urn:microsoft.com/office/officeart/2008/layout/LinedList"/>
    <dgm:cxn modelId="{A0CA115B-97CB-422B-913C-EA0EB9BDB9CC}" srcId="{90C0D9FC-B227-4C91-9516-B523EB3CD0D2}" destId="{48E8F5D9-CA36-4EA0-A1B2-B9B7FFFD657B}" srcOrd="0" destOrd="0" parTransId="{46DBEB30-C3CC-430F-9B99-E192D76B14EA}" sibTransId="{F6E9543C-98D0-4FEE-87F1-71816A535875}"/>
    <dgm:cxn modelId="{AA384063-FF8F-42B1-B6EC-94610D749102}" srcId="{90C0D9FC-B227-4C91-9516-B523EB3CD0D2}" destId="{6C4C8884-D1D1-4FD2-A328-55F34BACB114}" srcOrd="2" destOrd="0" parTransId="{126ACA9D-9F56-426C-A47A-6EC31598FFB0}" sibTransId="{2C294949-7AA7-4A9D-844B-BF7646942904}"/>
    <dgm:cxn modelId="{228A72BF-C6E8-9E43-B1C1-5CB1465995D4}" type="presOf" srcId="{48E8F5D9-CA36-4EA0-A1B2-B9B7FFFD657B}" destId="{FC53FA4F-A84F-8348-898C-01DECFDCB029}" srcOrd="0" destOrd="0" presId="urn:microsoft.com/office/officeart/2008/layout/LinedList"/>
    <dgm:cxn modelId="{AA3855D6-AE8E-498A-B38F-51D8A6E048EF}" srcId="{90C0D9FC-B227-4C91-9516-B523EB3CD0D2}" destId="{F93D55CD-9A1A-4854-AC9F-BE1069C655CB}" srcOrd="1" destOrd="0" parTransId="{C14A5B57-7907-4365-8713-69968D3E783E}" sibTransId="{7106A9B3-8179-47F8-B571-D28B95D7F3C8}"/>
    <dgm:cxn modelId="{84A9A62F-C3ED-ED4F-B87D-4EE55832E180}" type="presParOf" srcId="{F26D8EA1-122C-8641-B4EB-7D879771E434}" destId="{3EF0F84A-6B58-3D47-A8F6-7DEEAE04B154}" srcOrd="0" destOrd="0" presId="urn:microsoft.com/office/officeart/2008/layout/LinedList"/>
    <dgm:cxn modelId="{49669371-F464-D543-9B76-8BB7B12E2673}" type="presParOf" srcId="{F26D8EA1-122C-8641-B4EB-7D879771E434}" destId="{51EF2569-2024-344A-AAFA-24EA8EDE0280}" srcOrd="1" destOrd="0" presId="urn:microsoft.com/office/officeart/2008/layout/LinedList"/>
    <dgm:cxn modelId="{2C7AF21D-610D-3842-BB1B-41004D0D940A}" type="presParOf" srcId="{51EF2569-2024-344A-AAFA-24EA8EDE0280}" destId="{FC53FA4F-A84F-8348-898C-01DECFDCB029}" srcOrd="0" destOrd="0" presId="urn:microsoft.com/office/officeart/2008/layout/LinedList"/>
    <dgm:cxn modelId="{4FBFF25D-E097-FC41-BB3B-88C1C74029A0}" type="presParOf" srcId="{51EF2569-2024-344A-AAFA-24EA8EDE0280}" destId="{C5EB8D5A-5460-F345-99B9-F7B6CCCE88DF}" srcOrd="1" destOrd="0" presId="urn:microsoft.com/office/officeart/2008/layout/LinedList"/>
    <dgm:cxn modelId="{A183583D-09AE-6642-A750-7EB80B69770A}" type="presParOf" srcId="{F26D8EA1-122C-8641-B4EB-7D879771E434}" destId="{2D253AD4-19EA-5948-B51F-E490167C51CD}" srcOrd="2" destOrd="0" presId="urn:microsoft.com/office/officeart/2008/layout/LinedList"/>
    <dgm:cxn modelId="{17FE9D59-209D-C04A-B210-691478BC83A6}" type="presParOf" srcId="{F26D8EA1-122C-8641-B4EB-7D879771E434}" destId="{54910E22-1625-2744-A8C6-63F0ADADBBB9}" srcOrd="3" destOrd="0" presId="urn:microsoft.com/office/officeart/2008/layout/LinedList"/>
    <dgm:cxn modelId="{6AF1F54F-86C6-F641-B75E-39851146D076}" type="presParOf" srcId="{54910E22-1625-2744-A8C6-63F0ADADBBB9}" destId="{3FC7FC72-60EF-FE48-A6E5-9B58C4E23996}" srcOrd="0" destOrd="0" presId="urn:microsoft.com/office/officeart/2008/layout/LinedList"/>
    <dgm:cxn modelId="{44761EBB-62A1-FB45-92B4-E8DCD23B72D5}" type="presParOf" srcId="{54910E22-1625-2744-A8C6-63F0ADADBBB9}" destId="{6B295CC3-2C61-9C40-ADF8-F3CF69C0A0FB}" srcOrd="1" destOrd="0" presId="urn:microsoft.com/office/officeart/2008/layout/LinedList"/>
    <dgm:cxn modelId="{64ACC36B-52B2-F14C-B933-FA561648F1F7}" type="presParOf" srcId="{F26D8EA1-122C-8641-B4EB-7D879771E434}" destId="{F1207B75-3EDB-6A40-A219-5548AFE4207A}" srcOrd="4" destOrd="0" presId="urn:microsoft.com/office/officeart/2008/layout/LinedList"/>
    <dgm:cxn modelId="{2C756DD2-D03A-9842-82AD-80DB6249805D}" type="presParOf" srcId="{F26D8EA1-122C-8641-B4EB-7D879771E434}" destId="{08976F8F-3971-394C-B7DF-B2823975C55C}" srcOrd="5" destOrd="0" presId="urn:microsoft.com/office/officeart/2008/layout/LinedList"/>
    <dgm:cxn modelId="{5BACAA23-A71A-8C49-8BD7-377C0ACEC5EE}" type="presParOf" srcId="{08976F8F-3971-394C-B7DF-B2823975C55C}" destId="{ACC23916-1AEA-0340-9733-6A87F298AC95}" srcOrd="0" destOrd="0" presId="urn:microsoft.com/office/officeart/2008/layout/LinedList"/>
    <dgm:cxn modelId="{5BAAD2FC-A652-6541-A143-92B8AC08BE0A}" type="presParOf" srcId="{08976F8F-3971-394C-B7DF-B2823975C55C}" destId="{D4EFF2B0-539E-6A4A-8A8B-E6E8CC924F9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CA9E9F5-BD37-5C4B-9D9E-5864F255BE8E}" type="doc">
      <dgm:prSet loTypeId="urn:microsoft.com/office/officeart/2005/8/layout/hProcess9" loCatId="process" qsTypeId="urn:microsoft.com/office/officeart/2005/8/quickstyle/simple2" qsCatId="simple" csTypeId="urn:microsoft.com/office/officeart/2005/8/colors/accent2_2" csCatId="accent2" phldr="1"/>
      <dgm:spPr/>
      <dgm:t>
        <a:bodyPr/>
        <a:lstStyle/>
        <a:p>
          <a:endParaRPr lang="tr-TR"/>
        </a:p>
      </dgm:t>
    </dgm:pt>
    <dgm:pt modelId="{BB6A5A98-DDA5-034D-8413-614CBEC54E15}">
      <dgm:prSet/>
      <dgm:spPr/>
      <dgm:t>
        <a:bodyPr/>
        <a:lstStyle/>
        <a:p>
          <a:r>
            <a:rPr lang="tr-TR" dirty="0"/>
            <a:t>1. Belirlenen gider verilen kesin süre içinde yatırılmış ancak taraflar mazeretsiz olarak duruşmaya katılmamış</a:t>
          </a:r>
        </a:p>
      </dgm:t>
    </dgm:pt>
    <dgm:pt modelId="{63E90126-8757-1849-9023-C539BDBD57E7}" type="parTrans" cxnId="{5B7AC925-BB12-DF46-988A-EC68B3A05470}">
      <dgm:prSet/>
      <dgm:spPr/>
      <dgm:t>
        <a:bodyPr/>
        <a:lstStyle/>
        <a:p>
          <a:endParaRPr lang="tr-TR"/>
        </a:p>
      </dgm:t>
    </dgm:pt>
    <dgm:pt modelId="{DE41DE66-0D07-D44C-A13D-CD70229724C5}" type="sibTrans" cxnId="{5B7AC925-BB12-DF46-988A-EC68B3A05470}">
      <dgm:prSet/>
      <dgm:spPr/>
      <dgm:t>
        <a:bodyPr/>
        <a:lstStyle/>
        <a:p>
          <a:endParaRPr lang="tr-TR"/>
        </a:p>
      </dgm:t>
    </dgm:pt>
    <dgm:pt modelId="{08F5DDC4-2E4D-DC4F-BB99-5AFC851A51E3}">
      <dgm:prSet/>
      <dgm:spPr/>
      <dgm:t>
        <a:bodyPr/>
        <a:lstStyle/>
        <a:p>
          <a:r>
            <a:rPr lang="tr-TR" dirty="0"/>
            <a:t>tahkikat yokluklarında yapılarak karar verilir. </a:t>
          </a:r>
        </a:p>
      </dgm:t>
    </dgm:pt>
    <dgm:pt modelId="{43CF024A-E132-0F4D-B915-17BBD981D210}" type="parTrans" cxnId="{DAAA07C1-B81D-514E-9155-2277A461DF17}">
      <dgm:prSet/>
      <dgm:spPr/>
      <dgm:t>
        <a:bodyPr/>
        <a:lstStyle/>
        <a:p>
          <a:endParaRPr lang="tr-TR"/>
        </a:p>
      </dgm:t>
    </dgm:pt>
    <dgm:pt modelId="{2C46147E-0F82-ED40-A522-7A85F8AD05D2}" type="sibTrans" cxnId="{DAAA07C1-B81D-514E-9155-2277A461DF17}">
      <dgm:prSet/>
      <dgm:spPr/>
      <dgm:t>
        <a:bodyPr/>
        <a:lstStyle/>
        <a:p>
          <a:endParaRPr lang="tr-TR"/>
        </a:p>
      </dgm:t>
    </dgm:pt>
    <dgm:pt modelId="{F4314388-CCA2-EF41-AC4F-C956EFA4887C}" type="pres">
      <dgm:prSet presAssocID="{7CA9E9F5-BD37-5C4B-9D9E-5864F255BE8E}" presName="CompostProcess" presStyleCnt="0">
        <dgm:presLayoutVars>
          <dgm:dir/>
          <dgm:resizeHandles val="exact"/>
        </dgm:presLayoutVars>
      </dgm:prSet>
      <dgm:spPr/>
    </dgm:pt>
    <dgm:pt modelId="{C39F1F76-9414-7343-A91B-663E4F0F8B82}" type="pres">
      <dgm:prSet presAssocID="{7CA9E9F5-BD37-5C4B-9D9E-5864F255BE8E}" presName="arrow" presStyleLbl="bgShp" presStyleIdx="0" presStyleCnt="1"/>
      <dgm:spPr/>
    </dgm:pt>
    <dgm:pt modelId="{20A5CAEA-14E6-A74B-9A76-C12A385B0560}" type="pres">
      <dgm:prSet presAssocID="{7CA9E9F5-BD37-5C4B-9D9E-5864F255BE8E}" presName="linearProcess" presStyleCnt="0"/>
      <dgm:spPr/>
    </dgm:pt>
    <dgm:pt modelId="{65DF9C87-5DCD-2E4F-A675-2FEB6B95A24F}" type="pres">
      <dgm:prSet presAssocID="{BB6A5A98-DDA5-034D-8413-614CBEC54E15}" presName="textNode" presStyleLbl="node1" presStyleIdx="0" presStyleCnt="2">
        <dgm:presLayoutVars>
          <dgm:bulletEnabled val="1"/>
        </dgm:presLayoutVars>
      </dgm:prSet>
      <dgm:spPr/>
    </dgm:pt>
    <dgm:pt modelId="{394DA412-7037-314E-85D4-99FF574E0003}" type="pres">
      <dgm:prSet presAssocID="{DE41DE66-0D07-D44C-A13D-CD70229724C5}" presName="sibTrans" presStyleCnt="0"/>
      <dgm:spPr/>
    </dgm:pt>
    <dgm:pt modelId="{4FDD4888-9AA1-9143-85AC-0FE3162B54E7}" type="pres">
      <dgm:prSet presAssocID="{08F5DDC4-2E4D-DC4F-BB99-5AFC851A51E3}" presName="textNode" presStyleLbl="node1" presStyleIdx="1" presStyleCnt="2">
        <dgm:presLayoutVars>
          <dgm:bulletEnabled val="1"/>
        </dgm:presLayoutVars>
      </dgm:prSet>
      <dgm:spPr/>
    </dgm:pt>
  </dgm:ptLst>
  <dgm:cxnLst>
    <dgm:cxn modelId="{9508B119-AB4E-2648-A32B-027E73488D91}" type="presOf" srcId="{08F5DDC4-2E4D-DC4F-BB99-5AFC851A51E3}" destId="{4FDD4888-9AA1-9143-85AC-0FE3162B54E7}" srcOrd="0" destOrd="0" presId="urn:microsoft.com/office/officeart/2005/8/layout/hProcess9"/>
    <dgm:cxn modelId="{5B7AC925-BB12-DF46-988A-EC68B3A05470}" srcId="{7CA9E9F5-BD37-5C4B-9D9E-5864F255BE8E}" destId="{BB6A5A98-DDA5-034D-8413-614CBEC54E15}" srcOrd="0" destOrd="0" parTransId="{63E90126-8757-1849-9023-C539BDBD57E7}" sibTransId="{DE41DE66-0D07-D44C-A13D-CD70229724C5}"/>
    <dgm:cxn modelId="{0EA77175-BDCF-FA48-BB61-1E99B1EA78EC}" type="presOf" srcId="{BB6A5A98-DDA5-034D-8413-614CBEC54E15}" destId="{65DF9C87-5DCD-2E4F-A675-2FEB6B95A24F}" srcOrd="0" destOrd="0" presId="urn:microsoft.com/office/officeart/2005/8/layout/hProcess9"/>
    <dgm:cxn modelId="{DAAA07C1-B81D-514E-9155-2277A461DF17}" srcId="{7CA9E9F5-BD37-5C4B-9D9E-5864F255BE8E}" destId="{08F5DDC4-2E4D-DC4F-BB99-5AFC851A51E3}" srcOrd="1" destOrd="0" parTransId="{43CF024A-E132-0F4D-B915-17BBD981D210}" sibTransId="{2C46147E-0F82-ED40-A522-7A85F8AD05D2}"/>
    <dgm:cxn modelId="{7735ECD5-6FA9-5F44-89BE-254FB3239459}" type="presOf" srcId="{7CA9E9F5-BD37-5C4B-9D9E-5864F255BE8E}" destId="{F4314388-CCA2-EF41-AC4F-C956EFA4887C}" srcOrd="0" destOrd="0" presId="urn:microsoft.com/office/officeart/2005/8/layout/hProcess9"/>
    <dgm:cxn modelId="{E9FFD5F4-6488-4043-8339-3A7821F80E68}" type="presParOf" srcId="{F4314388-CCA2-EF41-AC4F-C956EFA4887C}" destId="{C39F1F76-9414-7343-A91B-663E4F0F8B82}" srcOrd="0" destOrd="0" presId="urn:microsoft.com/office/officeart/2005/8/layout/hProcess9"/>
    <dgm:cxn modelId="{DC7C2F54-1F28-234C-A884-9A1A8D49448C}" type="presParOf" srcId="{F4314388-CCA2-EF41-AC4F-C956EFA4887C}" destId="{20A5CAEA-14E6-A74B-9A76-C12A385B0560}" srcOrd="1" destOrd="0" presId="urn:microsoft.com/office/officeart/2005/8/layout/hProcess9"/>
    <dgm:cxn modelId="{7E938122-4F05-3343-9363-F78C4913FE75}" type="presParOf" srcId="{20A5CAEA-14E6-A74B-9A76-C12A385B0560}" destId="{65DF9C87-5DCD-2E4F-A675-2FEB6B95A24F}" srcOrd="0" destOrd="0" presId="urn:microsoft.com/office/officeart/2005/8/layout/hProcess9"/>
    <dgm:cxn modelId="{A81FFD75-78F8-414A-87A1-05819D662FF7}" type="presParOf" srcId="{20A5CAEA-14E6-A74B-9A76-C12A385B0560}" destId="{394DA412-7037-314E-85D4-99FF574E0003}" srcOrd="1" destOrd="0" presId="urn:microsoft.com/office/officeart/2005/8/layout/hProcess9"/>
    <dgm:cxn modelId="{39260D2A-C268-6F4D-8015-486BFEF07BC5}" type="presParOf" srcId="{20A5CAEA-14E6-A74B-9A76-C12A385B0560}" destId="{4FDD4888-9AA1-9143-85AC-0FE3162B54E7}"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9C8934E-E2F5-8F41-BB8B-0E76DAC66353}" type="doc">
      <dgm:prSet loTypeId="urn:microsoft.com/office/officeart/2005/8/layout/hProcess9" loCatId="process" qsTypeId="urn:microsoft.com/office/officeart/2005/8/quickstyle/simple2" qsCatId="simple" csTypeId="urn:microsoft.com/office/officeart/2005/8/colors/accent3_2" csCatId="accent3" phldr="1"/>
      <dgm:spPr/>
      <dgm:t>
        <a:bodyPr/>
        <a:lstStyle/>
        <a:p>
          <a:endParaRPr lang="tr-TR"/>
        </a:p>
      </dgm:t>
    </dgm:pt>
    <dgm:pt modelId="{E63D90E8-2222-E44F-84EE-8A57BDECFED6}">
      <dgm:prSet/>
      <dgm:spPr/>
      <dgm:t>
        <a:bodyPr/>
        <a:lstStyle/>
        <a:p>
          <a:r>
            <a:rPr lang="tr-TR" dirty="0"/>
            <a:t>2. Belirlenen gider süresi içinde yatırılmamış </a:t>
          </a:r>
        </a:p>
      </dgm:t>
    </dgm:pt>
    <dgm:pt modelId="{B34DA6F2-13CF-4241-8B36-15E4239DE3B7}" type="parTrans" cxnId="{E28A4140-E7ED-AC40-AA59-095112F9F4E4}">
      <dgm:prSet/>
      <dgm:spPr/>
      <dgm:t>
        <a:bodyPr/>
        <a:lstStyle/>
        <a:p>
          <a:endParaRPr lang="tr-TR"/>
        </a:p>
      </dgm:t>
    </dgm:pt>
    <dgm:pt modelId="{24CE5C5F-1932-B448-928F-465A398574FF}" type="sibTrans" cxnId="{E28A4140-E7ED-AC40-AA59-095112F9F4E4}">
      <dgm:prSet/>
      <dgm:spPr/>
      <dgm:t>
        <a:bodyPr/>
        <a:lstStyle/>
        <a:p>
          <a:endParaRPr lang="tr-TR"/>
        </a:p>
      </dgm:t>
    </dgm:pt>
    <dgm:pt modelId="{00B9B164-F5D2-A841-871C-DD2C7A7B93D5}">
      <dgm:prSet/>
      <dgm:spPr/>
      <dgm:t>
        <a:bodyPr/>
        <a:lstStyle/>
        <a:p>
          <a:r>
            <a:rPr lang="tr-TR" dirty="0"/>
            <a:t>dosyanın mevcut durumuna göre karar verilir. </a:t>
          </a:r>
        </a:p>
      </dgm:t>
    </dgm:pt>
    <dgm:pt modelId="{014C6F24-6A81-4A48-BB58-608E33C7A64D}" type="parTrans" cxnId="{F04CA27B-D727-AB47-9A7A-CEEA1A877658}">
      <dgm:prSet/>
      <dgm:spPr/>
      <dgm:t>
        <a:bodyPr/>
        <a:lstStyle/>
        <a:p>
          <a:endParaRPr lang="tr-TR"/>
        </a:p>
      </dgm:t>
    </dgm:pt>
    <dgm:pt modelId="{2DCEB9CF-6D4F-1241-BC51-98795B3975A2}" type="sibTrans" cxnId="{F04CA27B-D727-AB47-9A7A-CEEA1A877658}">
      <dgm:prSet/>
      <dgm:spPr/>
      <dgm:t>
        <a:bodyPr/>
        <a:lstStyle/>
        <a:p>
          <a:endParaRPr lang="tr-TR"/>
        </a:p>
      </dgm:t>
    </dgm:pt>
    <dgm:pt modelId="{DD0333A0-2898-CB44-8201-808248981E27}" type="pres">
      <dgm:prSet presAssocID="{D9C8934E-E2F5-8F41-BB8B-0E76DAC66353}" presName="CompostProcess" presStyleCnt="0">
        <dgm:presLayoutVars>
          <dgm:dir/>
          <dgm:resizeHandles val="exact"/>
        </dgm:presLayoutVars>
      </dgm:prSet>
      <dgm:spPr/>
    </dgm:pt>
    <dgm:pt modelId="{B6077D87-97A6-C14D-85BF-FC823E698821}" type="pres">
      <dgm:prSet presAssocID="{D9C8934E-E2F5-8F41-BB8B-0E76DAC66353}" presName="arrow" presStyleLbl="bgShp" presStyleIdx="0" presStyleCnt="1"/>
      <dgm:spPr/>
    </dgm:pt>
    <dgm:pt modelId="{8614DAF3-C5E3-C44E-AA4E-9A982DE2A9AF}" type="pres">
      <dgm:prSet presAssocID="{D9C8934E-E2F5-8F41-BB8B-0E76DAC66353}" presName="linearProcess" presStyleCnt="0"/>
      <dgm:spPr/>
    </dgm:pt>
    <dgm:pt modelId="{BF716AA4-A721-E64F-99A0-D0CA4E88BC84}" type="pres">
      <dgm:prSet presAssocID="{E63D90E8-2222-E44F-84EE-8A57BDECFED6}" presName="textNode" presStyleLbl="node1" presStyleIdx="0" presStyleCnt="2">
        <dgm:presLayoutVars>
          <dgm:bulletEnabled val="1"/>
        </dgm:presLayoutVars>
      </dgm:prSet>
      <dgm:spPr/>
    </dgm:pt>
    <dgm:pt modelId="{EFD0A6DA-0D8C-8542-8515-6A8C8D8E7D53}" type="pres">
      <dgm:prSet presAssocID="{24CE5C5F-1932-B448-928F-465A398574FF}" presName="sibTrans" presStyleCnt="0"/>
      <dgm:spPr/>
    </dgm:pt>
    <dgm:pt modelId="{9734D740-A4BF-9148-BFE5-CF514AAA04D5}" type="pres">
      <dgm:prSet presAssocID="{00B9B164-F5D2-A841-871C-DD2C7A7B93D5}" presName="textNode" presStyleLbl="node1" presStyleIdx="1" presStyleCnt="2">
        <dgm:presLayoutVars>
          <dgm:bulletEnabled val="1"/>
        </dgm:presLayoutVars>
      </dgm:prSet>
      <dgm:spPr/>
    </dgm:pt>
  </dgm:ptLst>
  <dgm:cxnLst>
    <dgm:cxn modelId="{E28A4140-E7ED-AC40-AA59-095112F9F4E4}" srcId="{D9C8934E-E2F5-8F41-BB8B-0E76DAC66353}" destId="{E63D90E8-2222-E44F-84EE-8A57BDECFED6}" srcOrd="0" destOrd="0" parTransId="{B34DA6F2-13CF-4241-8B36-15E4239DE3B7}" sibTransId="{24CE5C5F-1932-B448-928F-465A398574FF}"/>
    <dgm:cxn modelId="{547FFD60-F19E-944F-992C-A41D251F892A}" type="presOf" srcId="{00B9B164-F5D2-A841-871C-DD2C7A7B93D5}" destId="{9734D740-A4BF-9148-BFE5-CF514AAA04D5}" srcOrd="0" destOrd="0" presId="urn:microsoft.com/office/officeart/2005/8/layout/hProcess9"/>
    <dgm:cxn modelId="{F04CA27B-D727-AB47-9A7A-CEEA1A877658}" srcId="{D9C8934E-E2F5-8F41-BB8B-0E76DAC66353}" destId="{00B9B164-F5D2-A841-871C-DD2C7A7B93D5}" srcOrd="1" destOrd="0" parTransId="{014C6F24-6A81-4A48-BB58-608E33C7A64D}" sibTransId="{2DCEB9CF-6D4F-1241-BC51-98795B3975A2}"/>
    <dgm:cxn modelId="{A4CED9B4-4259-5B49-B6B2-64672F1059EB}" type="presOf" srcId="{D9C8934E-E2F5-8F41-BB8B-0E76DAC66353}" destId="{DD0333A0-2898-CB44-8201-808248981E27}" srcOrd="0" destOrd="0" presId="urn:microsoft.com/office/officeart/2005/8/layout/hProcess9"/>
    <dgm:cxn modelId="{0D9C3EFD-8156-3144-955E-8F4E10CC8DEF}" type="presOf" srcId="{E63D90E8-2222-E44F-84EE-8A57BDECFED6}" destId="{BF716AA4-A721-E64F-99A0-D0CA4E88BC84}" srcOrd="0" destOrd="0" presId="urn:microsoft.com/office/officeart/2005/8/layout/hProcess9"/>
    <dgm:cxn modelId="{F9A2B370-5525-DB47-83CB-B059EF165D5B}" type="presParOf" srcId="{DD0333A0-2898-CB44-8201-808248981E27}" destId="{B6077D87-97A6-C14D-85BF-FC823E698821}" srcOrd="0" destOrd="0" presId="urn:microsoft.com/office/officeart/2005/8/layout/hProcess9"/>
    <dgm:cxn modelId="{1D0D75C3-ACD3-9643-AE1D-093A70814FBA}" type="presParOf" srcId="{DD0333A0-2898-CB44-8201-808248981E27}" destId="{8614DAF3-C5E3-C44E-AA4E-9A982DE2A9AF}" srcOrd="1" destOrd="0" presId="urn:microsoft.com/office/officeart/2005/8/layout/hProcess9"/>
    <dgm:cxn modelId="{D0883CDF-1B2A-8441-A2C5-485E4688C9D4}" type="presParOf" srcId="{8614DAF3-C5E3-C44E-AA4E-9A982DE2A9AF}" destId="{BF716AA4-A721-E64F-99A0-D0CA4E88BC84}" srcOrd="0" destOrd="0" presId="urn:microsoft.com/office/officeart/2005/8/layout/hProcess9"/>
    <dgm:cxn modelId="{7063D004-AF96-6042-83DC-BED3A1A89AA4}" type="presParOf" srcId="{8614DAF3-C5E3-C44E-AA4E-9A982DE2A9AF}" destId="{EFD0A6DA-0D8C-8542-8515-6A8C8D8E7D53}" srcOrd="1" destOrd="0" presId="urn:microsoft.com/office/officeart/2005/8/layout/hProcess9"/>
    <dgm:cxn modelId="{41DD1CEE-40EC-E849-8882-1B2A05213EA6}" type="presParOf" srcId="{8614DAF3-C5E3-C44E-AA4E-9A982DE2A9AF}" destId="{9734D740-A4BF-9148-BFE5-CF514AAA04D5}"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3A20C54-D418-3047-BBAF-7F1A43B8015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tr-TR"/>
        </a:p>
      </dgm:t>
    </dgm:pt>
    <dgm:pt modelId="{652740D6-BCAE-D749-AF5A-DD8765BDDB56}">
      <dgm:prSet/>
      <dgm:spPr/>
      <dgm:t>
        <a:bodyPr/>
        <a:lstStyle/>
        <a:p>
          <a:r>
            <a:rPr lang="tr-TR" dirty="0"/>
            <a:t>3. Belirlenen gider süresi içinde yatırılmamış ancak öngörülen tahkikat yapılmaksızın karar verilmesine olanak bulunmayan bir hâl söz konusu </a:t>
          </a:r>
        </a:p>
      </dgm:t>
    </dgm:pt>
    <dgm:pt modelId="{AB36E440-35DD-0343-869C-DDAA77947CC3}" type="parTrans" cxnId="{5C8D5CAF-C80B-DA46-AC3B-B6E5BF073EDB}">
      <dgm:prSet/>
      <dgm:spPr/>
      <dgm:t>
        <a:bodyPr/>
        <a:lstStyle/>
        <a:p>
          <a:endParaRPr lang="tr-TR"/>
        </a:p>
      </dgm:t>
    </dgm:pt>
    <dgm:pt modelId="{DE3C8259-1335-F947-89AC-25EBDC3EF798}" type="sibTrans" cxnId="{5C8D5CAF-C80B-DA46-AC3B-B6E5BF073EDB}">
      <dgm:prSet/>
      <dgm:spPr/>
      <dgm:t>
        <a:bodyPr/>
        <a:lstStyle/>
        <a:p>
          <a:endParaRPr lang="tr-TR"/>
        </a:p>
      </dgm:t>
    </dgm:pt>
    <dgm:pt modelId="{506F502D-702D-AD4C-998E-B8F07EDA909E}">
      <dgm:prSet/>
      <dgm:spPr/>
      <dgm:t>
        <a:bodyPr/>
        <a:lstStyle/>
        <a:p>
          <a:r>
            <a:rPr lang="tr-TR"/>
            <a:t>başvuru reddedilir.</a:t>
          </a:r>
        </a:p>
      </dgm:t>
    </dgm:pt>
    <dgm:pt modelId="{739B9FF9-7536-914D-822E-E1A650FE71E3}" type="parTrans" cxnId="{16705E16-2509-AF4E-85F0-730B5E2C2F87}">
      <dgm:prSet/>
      <dgm:spPr/>
      <dgm:t>
        <a:bodyPr/>
        <a:lstStyle/>
        <a:p>
          <a:endParaRPr lang="tr-TR"/>
        </a:p>
      </dgm:t>
    </dgm:pt>
    <dgm:pt modelId="{992EDACF-756D-1D47-BB7D-3E3CBA9D48DD}" type="sibTrans" cxnId="{16705E16-2509-AF4E-85F0-730B5E2C2F87}">
      <dgm:prSet/>
      <dgm:spPr/>
      <dgm:t>
        <a:bodyPr/>
        <a:lstStyle/>
        <a:p>
          <a:endParaRPr lang="tr-TR"/>
        </a:p>
      </dgm:t>
    </dgm:pt>
    <dgm:pt modelId="{13B76A8D-8864-0A40-B01E-657D9625DB5A}" type="pres">
      <dgm:prSet presAssocID="{53A20C54-D418-3047-BBAF-7F1A43B80159}" presName="CompostProcess" presStyleCnt="0">
        <dgm:presLayoutVars>
          <dgm:dir/>
          <dgm:resizeHandles val="exact"/>
        </dgm:presLayoutVars>
      </dgm:prSet>
      <dgm:spPr/>
    </dgm:pt>
    <dgm:pt modelId="{A8C07284-4972-E64F-AC3E-6A248BEC785E}" type="pres">
      <dgm:prSet presAssocID="{53A20C54-D418-3047-BBAF-7F1A43B80159}" presName="arrow" presStyleLbl="bgShp" presStyleIdx="0" presStyleCnt="1"/>
      <dgm:spPr/>
    </dgm:pt>
    <dgm:pt modelId="{32A8C3CD-4018-BB41-8697-EFFBCB18B8BF}" type="pres">
      <dgm:prSet presAssocID="{53A20C54-D418-3047-BBAF-7F1A43B80159}" presName="linearProcess" presStyleCnt="0"/>
      <dgm:spPr/>
    </dgm:pt>
    <dgm:pt modelId="{E94B279C-E8FE-1346-8FBC-9F9F79F93784}" type="pres">
      <dgm:prSet presAssocID="{652740D6-BCAE-D749-AF5A-DD8765BDDB56}" presName="textNode" presStyleLbl="node1" presStyleIdx="0" presStyleCnt="2">
        <dgm:presLayoutVars>
          <dgm:bulletEnabled val="1"/>
        </dgm:presLayoutVars>
      </dgm:prSet>
      <dgm:spPr/>
    </dgm:pt>
    <dgm:pt modelId="{425D8889-A958-9D46-9988-F3E269250724}" type="pres">
      <dgm:prSet presAssocID="{DE3C8259-1335-F947-89AC-25EBDC3EF798}" presName="sibTrans" presStyleCnt="0"/>
      <dgm:spPr/>
    </dgm:pt>
    <dgm:pt modelId="{169E7FE7-ECE5-CA44-B8DF-9CC023D8CB37}" type="pres">
      <dgm:prSet presAssocID="{506F502D-702D-AD4C-998E-B8F07EDA909E}" presName="textNode" presStyleLbl="node1" presStyleIdx="1" presStyleCnt="2">
        <dgm:presLayoutVars>
          <dgm:bulletEnabled val="1"/>
        </dgm:presLayoutVars>
      </dgm:prSet>
      <dgm:spPr/>
    </dgm:pt>
  </dgm:ptLst>
  <dgm:cxnLst>
    <dgm:cxn modelId="{16705E16-2509-AF4E-85F0-730B5E2C2F87}" srcId="{53A20C54-D418-3047-BBAF-7F1A43B80159}" destId="{506F502D-702D-AD4C-998E-B8F07EDA909E}" srcOrd="1" destOrd="0" parTransId="{739B9FF9-7536-914D-822E-E1A650FE71E3}" sibTransId="{992EDACF-756D-1D47-BB7D-3E3CBA9D48DD}"/>
    <dgm:cxn modelId="{1DA4C23C-ABA1-AE40-98D1-9E6F1B323572}" type="presOf" srcId="{652740D6-BCAE-D749-AF5A-DD8765BDDB56}" destId="{E94B279C-E8FE-1346-8FBC-9F9F79F93784}" srcOrd="0" destOrd="0" presId="urn:microsoft.com/office/officeart/2005/8/layout/hProcess9"/>
    <dgm:cxn modelId="{5C8D5CAF-C80B-DA46-AC3B-B6E5BF073EDB}" srcId="{53A20C54-D418-3047-BBAF-7F1A43B80159}" destId="{652740D6-BCAE-D749-AF5A-DD8765BDDB56}" srcOrd="0" destOrd="0" parTransId="{AB36E440-35DD-0343-869C-DDAA77947CC3}" sibTransId="{DE3C8259-1335-F947-89AC-25EBDC3EF798}"/>
    <dgm:cxn modelId="{81E91EC4-DCC6-3C4F-8AE4-C0F3EFD374CD}" type="presOf" srcId="{53A20C54-D418-3047-BBAF-7F1A43B80159}" destId="{13B76A8D-8864-0A40-B01E-657D9625DB5A}" srcOrd="0" destOrd="0" presId="urn:microsoft.com/office/officeart/2005/8/layout/hProcess9"/>
    <dgm:cxn modelId="{C01D30D6-A951-B44C-8898-147E7E98A39C}" type="presOf" srcId="{506F502D-702D-AD4C-998E-B8F07EDA909E}" destId="{169E7FE7-ECE5-CA44-B8DF-9CC023D8CB37}" srcOrd="0" destOrd="0" presId="urn:microsoft.com/office/officeart/2005/8/layout/hProcess9"/>
    <dgm:cxn modelId="{7B5EFBB6-4FD5-AE4A-A7C7-62ADF69AB25D}" type="presParOf" srcId="{13B76A8D-8864-0A40-B01E-657D9625DB5A}" destId="{A8C07284-4972-E64F-AC3E-6A248BEC785E}" srcOrd="0" destOrd="0" presId="urn:microsoft.com/office/officeart/2005/8/layout/hProcess9"/>
    <dgm:cxn modelId="{F1A4515A-4387-024B-A152-CED1AA3E19A5}" type="presParOf" srcId="{13B76A8D-8864-0A40-B01E-657D9625DB5A}" destId="{32A8C3CD-4018-BB41-8697-EFFBCB18B8BF}" srcOrd="1" destOrd="0" presId="urn:microsoft.com/office/officeart/2005/8/layout/hProcess9"/>
    <dgm:cxn modelId="{36174111-3CE9-E94F-94B2-DC9265EDCE55}" type="presParOf" srcId="{32A8C3CD-4018-BB41-8697-EFFBCB18B8BF}" destId="{E94B279C-E8FE-1346-8FBC-9F9F79F93784}" srcOrd="0" destOrd="0" presId="urn:microsoft.com/office/officeart/2005/8/layout/hProcess9"/>
    <dgm:cxn modelId="{0433129A-E3A4-B64F-84AD-02F69B4B8D8E}" type="presParOf" srcId="{32A8C3CD-4018-BB41-8697-EFFBCB18B8BF}" destId="{425D8889-A958-9D46-9988-F3E269250724}" srcOrd="1" destOrd="0" presId="urn:microsoft.com/office/officeart/2005/8/layout/hProcess9"/>
    <dgm:cxn modelId="{3A1A2763-CD3B-A349-917B-1ED821BAD088}" type="presParOf" srcId="{32A8C3CD-4018-BB41-8697-EFFBCB18B8BF}" destId="{169E7FE7-ECE5-CA44-B8DF-9CC023D8CB37}"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A2322A-C58A-AF4C-9FEF-AC9D522D6DB6}">
      <dsp:nvSpPr>
        <dsp:cNvPr id="0" name=""/>
        <dsp:cNvSpPr/>
      </dsp:nvSpPr>
      <dsp:spPr>
        <a:xfrm>
          <a:off x="0" y="860676"/>
          <a:ext cx="10080320" cy="5209448"/>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F0CF57-3278-9C43-A5C9-1FBBCE51947E}">
      <dsp:nvSpPr>
        <dsp:cNvPr id="0" name=""/>
        <dsp:cNvSpPr/>
      </dsp:nvSpPr>
      <dsp:spPr>
        <a:xfrm>
          <a:off x="0" y="1018513"/>
          <a:ext cx="5972972" cy="48937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tr-TR" sz="1600" b="1" kern="1200" dirty="0"/>
            <a:t>Ön inceleme duruşmasına davet</a:t>
          </a:r>
        </a:p>
        <a:p>
          <a:pPr marL="0" lvl="0" indent="0" algn="just" defTabSz="711200">
            <a:lnSpc>
              <a:spcPct val="90000"/>
            </a:lnSpc>
            <a:spcBef>
              <a:spcPct val="0"/>
            </a:spcBef>
            <a:spcAft>
              <a:spcPct val="35000"/>
            </a:spcAft>
            <a:buNone/>
          </a:pPr>
          <a:br>
            <a:rPr lang="tr-TR" sz="1600" b="1" kern="1200" dirty="0"/>
          </a:br>
          <a:r>
            <a:rPr lang="tr-TR" sz="1600" b="1" kern="1200" dirty="0"/>
            <a:t>MADDE 139-</a:t>
          </a:r>
          <a:r>
            <a:rPr lang="tr-TR" sz="1600" kern="1200" dirty="0"/>
            <a:t> (1) Mahkeme, dilekçelerin karşılıklı verilmesinden ve yukarıdaki maddelerde belirtilen incelemeyi tamamladıktan sonra, ön inceleme için bir duruşma günü tespit ederek taraflara bildirir. </a:t>
          </a:r>
          <a:r>
            <a:rPr lang="tr-TR" sz="1600" b="1" kern="1200" dirty="0"/>
            <a:t>(Değişik cümle:22/7/2020-7251/13 </a:t>
          </a:r>
          <a:r>
            <a:rPr lang="tr-TR" sz="1600" b="1" kern="1200" dirty="0" err="1"/>
            <a:t>md.</a:t>
          </a:r>
          <a:r>
            <a:rPr lang="tr-TR" sz="1600" b="1" kern="1200" dirty="0"/>
            <a:t>)</a:t>
          </a:r>
          <a:r>
            <a:rPr lang="tr-TR" sz="1600" kern="1200" dirty="0"/>
            <a:t> Çıkarılacak davetiyede aşağıdaki hususlar ihtar edilir:</a:t>
          </a:r>
        </a:p>
        <a:p>
          <a:pPr marL="0" lvl="0" indent="0" algn="just" defTabSz="711200">
            <a:lnSpc>
              <a:spcPct val="90000"/>
            </a:lnSpc>
            <a:spcBef>
              <a:spcPct val="0"/>
            </a:spcBef>
            <a:spcAft>
              <a:spcPct val="35000"/>
            </a:spcAft>
            <a:buNone/>
          </a:pPr>
          <a:r>
            <a:rPr lang="tr-TR" sz="1600" kern="1200" dirty="0"/>
            <a:t>a) Duruşma davetiyesine ve sonuçlarına ilişkin diğer hususlar.</a:t>
          </a:r>
        </a:p>
        <a:p>
          <a:pPr marL="0" lvl="0" indent="0" algn="just" defTabSz="711200">
            <a:lnSpc>
              <a:spcPct val="90000"/>
            </a:lnSpc>
            <a:spcBef>
              <a:spcPct val="0"/>
            </a:spcBef>
            <a:spcAft>
              <a:spcPct val="35000"/>
            </a:spcAft>
            <a:buNone/>
          </a:pPr>
          <a:r>
            <a:rPr lang="tr-TR" sz="1600" kern="1200" dirty="0"/>
            <a:t>b) Tarafların sulh için gerekli hazırlığı yapmaları.</a:t>
          </a:r>
        </a:p>
        <a:p>
          <a:pPr marL="0" lvl="0" indent="0" algn="just" defTabSz="711200">
            <a:lnSpc>
              <a:spcPct val="90000"/>
            </a:lnSpc>
            <a:spcBef>
              <a:spcPct val="0"/>
            </a:spcBef>
            <a:spcAft>
              <a:spcPct val="35000"/>
            </a:spcAft>
            <a:buNone/>
          </a:pPr>
          <a:r>
            <a:rPr lang="tr-TR" sz="1600" kern="1200" dirty="0"/>
            <a:t>c) Duruşmaya sadece taraflardan birinin gelmesi ve yargılamaya devam etmek istemesi durumunda gelmeyen tarafın yokluğunda yapılan işlemlere itiraz edemeyeceği.</a:t>
          </a:r>
        </a:p>
        <a:p>
          <a:pPr marL="0" lvl="0" indent="0" algn="just" defTabSz="711200">
            <a:lnSpc>
              <a:spcPct val="90000"/>
            </a:lnSpc>
            <a:spcBef>
              <a:spcPct val="0"/>
            </a:spcBef>
            <a:spcAft>
              <a:spcPct val="35000"/>
            </a:spcAft>
            <a:buNone/>
          </a:pPr>
          <a:r>
            <a:rPr lang="tr-TR" sz="1600" kern="1200" dirty="0"/>
            <a:t>ç) Davetiyenin tebliğinden itibaren iki haftalık kesin süre içinde tarafların dilekçelerinde gösterdikleri, ancak henüz sunmadıkları belgeleri mahkemeye sunmaları veya başka yerden getirtilecek belgelerin getirtilebilmesi amacıyla gereken açıklamayı yapmaları, bu hususların verilen süre içinde yerine getirilmemesi hâlinde o delile dayanmaktan vazgeçmiş sayılacaklarına karar verileceği.</a:t>
          </a:r>
        </a:p>
      </dsp:txBody>
      <dsp:txXfrm>
        <a:off x="0" y="1018513"/>
        <a:ext cx="5972972" cy="4893769"/>
      </dsp:txXfrm>
    </dsp:sp>
    <dsp:sp modelId="{120B59BA-8C74-6F4C-8C2D-C2967AA87EA9}">
      <dsp:nvSpPr>
        <dsp:cNvPr id="0" name=""/>
        <dsp:cNvSpPr/>
      </dsp:nvSpPr>
      <dsp:spPr>
        <a:xfrm>
          <a:off x="6185098" y="1291057"/>
          <a:ext cx="3672881" cy="4897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just" defTabSz="711200">
            <a:lnSpc>
              <a:spcPct val="90000"/>
            </a:lnSpc>
            <a:spcBef>
              <a:spcPct val="0"/>
            </a:spcBef>
            <a:spcAft>
              <a:spcPct val="35000"/>
            </a:spcAft>
            <a:buNone/>
          </a:pPr>
          <a:r>
            <a:rPr lang="tr-TR" sz="1600" kern="1200" dirty="0"/>
            <a:t>Maddenin eski hâli: </a:t>
          </a:r>
        </a:p>
        <a:p>
          <a:pPr marL="0" lvl="0" indent="0" algn="just" defTabSz="711200">
            <a:lnSpc>
              <a:spcPct val="90000"/>
            </a:lnSpc>
            <a:spcBef>
              <a:spcPct val="0"/>
            </a:spcBef>
            <a:spcAft>
              <a:spcPct val="35000"/>
            </a:spcAft>
            <a:buNone/>
          </a:pPr>
          <a:r>
            <a:rPr lang="tr-TR" sz="1600" i="1" u="sng" kern="1200" dirty="0"/>
            <a:t>Çıkarılacak davetiyede, duruşma davetiyesine ve sonuçlarına ilişkin diğer hususlar yanında, taraflara sulh için gerekli hazırlığı yapmaları, duruşmaya sadece taraflardan birinin gelmesi ve yargılamaya devam etmek istemesi durumunda, gelmeyen tarafın yokluğunda yapılan işlemlere</a:t>
          </a:r>
          <a:r>
            <a:rPr lang="tr-TR" sz="1600" kern="1200" dirty="0"/>
            <a:t> </a:t>
          </a:r>
          <a:r>
            <a:rPr lang="tr-TR" sz="1600" i="1" u="sng" kern="1200" dirty="0"/>
            <a:t>itiraz edemeyeceği ve diğer tarafın, onun muvafakati olmadan iddia ve savunmasını genişletebileceği yahut değiştirebileceği ayrıca ihtar edilir</a:t>
          </a:r>
          <a:endParaRPr lang="tr-TR" sz="1600" kern="1200" dirty="0"/>
        </a:p>
      </dsp:txBody>
      <dsp:txXfrm>
        <a:off x="6185098" y="1291057"/>
        <a:ext cx="3672881" cy="4897646"/>
      </dsp:txXfrm>
    </dsp:sp>
    <dsp:sp modelId="{15335968-E64D-0B4B-B891-7EBE16BAC145}">
      <dsp:nvSpPr>
        <dsp:cNvPr id="0" name=""/>
        <dsp:cNvSpPr/>
      </dsp:nvSpPr>
      <dsp:spPr>
        <a:xfrm>
          <a:off x="523382" y="209709"/>
          <a:ext cx="652784" cy="526091"/>
        </a:xfrm>
        <a:prstGeom prst="plus">
          <a:avLst>
            <a:gd name="adj" fmla="val 328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20EEA8-38BA-BC45-9A18-B8874FA8735A}">
      <dsp:nvSpPr>
        <dsp:cNvPr id="0" name=""/>
        <dsp:cNvSpPr/>
      </dsp:nvSpPr>
      <dsp:spPr>
        <a:xfrm>
          <a:off x="10251719" y="324784"/>
          <a:ext cx="721037" cy="34543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ACBC12-E105-6C4C-84FF-CA56154DDFA8}">
      <dsp:nvSpPr>
        <dsp:cNvPr id="0" name=""/>
        <dsp:cNvSpPr/>
      </dsp:nvSpPr>
      <dsp:spPr>
        <a:xfrm>
          <a:off x="5985449" y="1508577"/>
          <a:ext cx="1158" cy="4256500"/>
        </a:xfrm>
        <a:prstGeom prst="line">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6AD31-DEA4-054B-8B28-CC38E400646E}">
      <dsp:nvSpPr>
        <dsp:cNvPr id="0" name=""/>
        <dsp:cNvSpPr/>
      </dsp:nvSpPr>
      <dsp:spPr>
        <a:xfrm>
          <a:off x="1291" y="925013"/>
          <a:ext cx="4531703" cy="28776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662A14B-9C17-004A-8491-2702F1C40F59}">
      <dsp:nvSpPr>
        <dsp:cNvPr id="0" name=""/>
        <dsp:cNvSpPr/>
      </dsp:nvSpPr>
      <dsp:spPr>
        <a:xfrm>
          <a:off x="504813" y="1403360"/>
          <a:ext cx="4531703" cy="287763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dirty="0"/>
            <a:t>Uygulanacak hükümler</a:t>
          </a:r>
        </a:p>
        <a:p>
          <a:pPr marL="0" lvl="0" indent="0" algn="ctr" defTabSz="1155700">
            <a:lnSpc>
              <a:spcPct val="90000"/>
            </a:lnSpc>
            <a:spcBef>
              <a:spcPct val="0"/>
            </a:spcBef>
            <a:spcAft>
              <a:spcPct val="35000"/>
            </a:spcAft>
            <a:buNone/>
          </a:pPr>
          <a:r>
            <a:rPr lang="tr-TR" sz="2600" kern="1200" dirty="0"/>
            <a:t> HMK MADDE 322 </a:t>
          </a:r>
          <a:endParaRPr lang="en-US" sz="2600" kern="1200" dirty="0"/>
        </a:p>
      </dsp:txBody>
      <dsp:txXfrm>
        <a:off x="589096" y="1487643"/>
        <a:ext cx="4363137" cy="2709065"/>
      </dsp:txXfrm>
    </dsp:sp>
    <dsp:sp modelId="{C28D640F-F082-7F4D-8071-CA708DA4BAAC}">
      <dsp:nvSpPr>
        <dsp:cNvPr id="0" name=""/>
        <dsp:cNvSpPr/>
      </dsp:nvSpPr>
      <dsp:spPr>
        <a:xfrm>
          <a:off x="5540040" y="925013"/>
          <a:ext cx="4531703" cy="28776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783B600E-4B01-C549-A0BE-17EE57AA14F1}">
      <dsp:nvSpPr>
        <dsp:cNvPr id="0" name=""/>
        <dsp:cNvSpPr/>
      </dsp:nvSpPr>
      <dsp:spPr>
        <a:xfrm>
          <a:off x="6043562" y="1403360"/>
          <a:ext cx="4531703" cy="287763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dirty="0"/>
            <a:t>(1) Bu Kanun ve diğer kanunlarda basit yargılama usulü hakkında hüküm bulunmayan hâllerde, yazılı yargılama usulüne ilişkin hükümler uygulanır. </a:t>
          </a:r>
          <a:endParaRPr lang="en-US" sz="2600" kern="1200" dirty="0"/>
        </a:p>
      </dsp:txBody>
      <dsp:txXfrm>
        <a:off x="6127845" y="1487643"/>
        <a:ext cx="4363137" cy="27090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5CA41-0C97-D645-9643-CA18939BA130}">
      <dsp:nvSpPr>
        <dsp:cNvPr id="0" name=""/>
        <dsp:cNvSpPr/>
      </dsp:nvSpPr>
      <dsp:spPr>
        <a:xfrm>
          <a:off x="0" y="2247"/>
          <a:ext cx="5638800"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C24C18-166C-B34D-8BCE-EB9FCE517E21}">
      <dsp:nvSpPr>
        <dsp:cNvPr id="0" name=""/>
        <dsp:cNvSpPr/>
      </dsp:nvSpPr>
      <dsp:spPr>
        <a:xfrm>
          <a:off x="0" y="2247"/>
          <a:ext cx="5638800" cy="1533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1" kern="1200"/>
            <a:t>Kapsamı ve sayısı</a:t>
          </a:r>
          <a:endParaRPr lang="en-US" sz="2500" kern="1200"/>
        </a:p>
      </dsp:txBody>
      <dsp:txXfrm>
        <a:off x="0" y="2247"/>
        <a:ext cx="5638800" cy="1533084"/>
      </dsp:txXfrm>
    </dsp:sp>
    <dsp:sp modelId="{84F5A07E-C069-B549-8867-65B02F207086}">
      <dsp:nvSpPr>
        <dsp:cNvPr id="0" name=""/>
        <dsp:cNvSpPr/>
      </dsp:nvSpPr>
      <dsp:spPr>
        <a:xfrm>
          <a:off x="0" y="1535332"/>
          <a:ext cx="5638800" cy="0"/>
        </a:xfrm>
        <a:prstGeom prst="line">
          <a:avLst/>
        </a:prstGeom>
        <a:solidFill>
          <a:schemeClr val="accent2">
            <a:hueOff val="1264967"/>
            <a:satOff val="-23931"/>
            <a:lumOff val="-1667"/>
            <a:alphaOff val="0"/>
          </a:schemeClr>
        </a:solidFill>
        <a:ln w="15875" cap="flat" cmpd="sng" algn="ctr">
          <a:solidFill>
            <a:schemeClr val="accent2">
              <a:hueOff val="1264967"/>
              <a:satOff val="-23931"/>
              <a:lumOff val="-1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31021F-188C-2C40-961D-58132558B362}">
      <dsp:nvSpPr>
        <dsp:cNvPr id="0" name=""/>
        <dsp:cNvSpPr/>
      </dsp:nvSpPr>
      <dsp:spPr>
        <a:xfrm>
          <a:off x="0" y="1535332"/>
          <a:ext cx="5638800" cy="1533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1" kern="1200"/>
            <a:t>MADDE 176- </a:t>
          </a:r>
          <a:r>
            <a:rPr lang="tr-TR" sz="2500" kern="1200"/>
            <a:t>(1) Taraflardan her biri, yapmış olduğu usul işlemlerini kısmen veya tamamen ıslah edebilir.</a:t>
          </a:r>
          <a:endParaRPr lang="en-US" sz="2500" kern="1200"/>
        </a:p>
      </dsp:txBody>
      <dsp:txXfrm>
        <a:off x="0" y="1535332"/>
        <a:ext cx="5638800" cy="1533084"/>
      </dsp:txXfrm>
    </dsp:sp>
    <dsp:sp modelId="{CEAF905D-1BC4-E64E-ABDA-02BAAE8BEB8F}">
      <dsp:nvSpPr>
        <dsp:cNvPr id="0" name=""/>
        <dsp:cNvSpPr/>
      </dsp:nvSpPr>
      <dsp:spPr>
        <a:xfrm>
          <a:off x="0" y="3068417"/>
          <a:ext cx="5638800" cy="0"/>
        </a:xfrm>
        <a:prstGeom prst="line">
          <a:avLst/>
        </a:prstGeom>
        <a:solidFill>
          <a:schemeClr val="accent2">
            <a:hueOff val="2529934"/>
            <a:satOff val="-47862"/>
            <a:lumOff val="-3334"/>
            <a:alphaOff val="0"/>
          </a:schemeClr>
        </a:solidFill>
        <a:ln w="15875" cap="flat" cmpd="sng" algn="ctr">
          <a:solidFill>
            <a:schemeClr val="accent2">
              <a:hueOff val="2529934"/>
              <a:satOff val="-47862"/>
              <a:lumOff val="-33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972432-B5CB-C544-A6F7-1A4B145B04F3}">
      <dsp:nvSpPr>
        <dsp:cNvPr id="0" name=""/>
        <dsp:cNvSpPr/>
      </dsp:nvSpPr>
      <dsp:spPr>
        <a:xfrm>
          <a:off x="0" y="3068417"/>
          <a:ext cx="5638800" cy="1533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kern="1200"/>
            <a:t>(2) Aynı davada, taraflar ancak bir kez ıslah yoluna başvurabilir.</a:t>
          </a:r>
          <a:endParaRPr lang="en-US" sz="2500" kern="1200"/>
        </a:p>
      </dsp:txBody>
      <dsp:txXfrm>
        <a:off x="0" y="3068417"/>
        <a:ext cx="5638800" cy="15330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F0F84A-6B58-3D47-A8F6-7DEEAE04B154}">
      <dsp:nvSpPr>
        <dsp:cNvPr id="0" name=""/>
        <dsp:cNvSpPr/>
      </dsp:nvSpPr>
      <dsp:spPr>
        <a:xfrm>
          <a:off x="0" y="2247"/>
          <a:ext cx="5638800"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53FA4F-A84F-8348-898C-01DECFDCB029}">
      <dsp:nvSpPr>
        <dsp:cNvPr id="0" name=""/>
        <dsp:cNvSpPr/>
      </dsp:nvSpPr>
      <dsp:spPr>
        <a:xfrm>
          <a:off x="0" y="2247"/>
          <a:ext cx="5638800" cy="1533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Maddede yer alan </a:t>
          </a:r>
          <a:r>
            <a:rPr lang="tr-TR" sz="2000" i="1" kern="1200"/>
            <a:t>“tahkikatın sona ermesine kadar” </a:t>
          </a:r>
          <a:r>
            <a:rPr lang="tr-TR" sz="2000" kern="1200"/>
            <a:t>ibaresi sebebiyle doktrin ve uygulamada ciddi şekilde tartışılmıştı. </a:t>
          </a:r>
          <a:endParaRPr lang="en-US" sz="2000" kern="1200"/>
        </a:p>
      </dsp:txBody>
      <dsp:txXfrm>
        <a:off x="0" y="2247"/>
        <a:ext cx="5638800" cy="1533084"/>
      </dsp:txXfrm>
    </dsp:sp>
    <dsp:sp modelId="{2D253AD4-19EA-5948-B51F-E490167C51CD}">
      <dsp:nvSpPr>
        <dsp:cNvPr id="0" name=""/>
        <dsp:cNvSpPr/>
      </dsp:nvSpPr>
      <dsp:spPr>
        <a:xfrm>
          <a:off x="0" y="1535332"/>
          <a:ext cx="5638800"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C7FC72-60EF-FE48-A6E5-9B58C4E23996}">
      <dsp:nvSpPr>
        <dsp:cNvPr id="0" name=""/>
        <dsp:cNvSpPr/>
      </dsp:nvSpPr>
      <dsp:spPr>
        <a:xfrm>
          <a:off x="0" y="1535332"/>
          <a:ext cx="5638800" cy="1533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Yargıtay’ın bozma ilamından sonra ıslahın yapılamayacağına dair  4/2/1948 tarihli ve 10/3 sayılı İçtihadı Birleştirme Kararı.</a:t>
          </a:r>
          <a:endParaRPr lang="en-US" sz="2000" kern="1200"/>
        </a:p>
      </dsp:txBody>
      <dsp:txXfrm>
        <a:off x="0" y="1535332"/>
        <a:ext cx="5638800" cy="1533084"/>
      </dsp:txXfrm>
    </dsp:sp>
    <dsp:sp modelId="{F1207B75-3EDB-6A40-A219-5548AFE4207A}">
      <dsp:nvSpPr>
        <dsp:cNvPr id="0" name=""/>
        <dsp:cNvSpPr/>
      </dsp:nvSpPr>
      <dsp:spPr>
        <a:xfrm>
          <a:off x="0" y="3068417"/>
          <a:ext cx="5638800"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C23916-1AEA-0340-9733-6A87F298AC95}">
      <dsp:nvSpPr>
        <dsp:cNvPr id="0" name=""/>
        <dsp:cNvSpPr/>
      </dsp:nvSpPr>
      <dsp:spPr>
        <a:xfrm>
          <a:off x="0" y="3068417"/>
          <a:ext cx="5638800" cy="1533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Yargıtay 6/5/2016 tarihli ve 1/1 sayılı İçtihadı Birleştirme Kararıyla, mevcut düzenlemeler itibariyle 1948 tarihli İçtihadı Birleştirme Kararının geçerli olduğuna karar vermişti.</a:t>
          </a:r>
          <a:endParaRPr lang="en-US" sz="2000" kern="1200"/>
        </a:p>
      </dsp:txBody>
      <dsp:txXfrm>
        <a:off x="0" y="3068417"/>
        <a:ext cx="5638800" cy="15330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F1F76-9414-7343-A91B-663E4F0F8B82}">
      <dsp:nvSpPr>
        <dsp:cNvPr id="0" name=""/>
        <dsp:cNvSpPr/>
      </dsp:nvSpPr>
      <dsp:spPr>
        <a:xfrm>
          <a:off x="793241" y="0"/>
          <a:ext cx="8990074" cy="4175468"/>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DF9C87-5DCD-2E4F-A675-2FEB6B95A24F}">
      <dsp:nvSpPr>
        <dsp:cNvPr id="0" name=""/>
        <dsp:cNvSpPr/>
      </dsp:nvSpPr>
      <dsp:spPr>
        <a:xfrm>
          <a:off x="598159" y="1252640"/>
          <a:ext cx="4561140" cy="167018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dirty="0"/>
            <a:t>1. Belirlenen gider verilen kesin süre içinde yatırılmış ancak taraflar mazeretsiz olarak duruşmaya katılmamış</a:t>
          </a:r>
        </a:p>
      </dsp:txBody>
      <dsp:txXfrm>
        <a:off x="679691" y="1334172"/>
        <a:ext cx="4398076" cy="1507123"/>
      </dsp:txXfrm>
    </dsp:sp>
    <dsp:sp modelId="{4FDD4888-9AA1-9143-85AC-0FE3162B54E7}">
      <dsp:nvSpPr>
        <dsp:cNvPr id="0" name=""/>
        <dsp:cNvSpPr/>
      </dsp:nvSpPr>
      <dsp:spPr>
        <a:xfrm>
          <a:off x="5417258" y="1252640"/>
          <a:ext cx="4561140" cy="167018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tr-TR" sz="2400" kern="1200" dirty="0"/>
            <a:t>tahkikat yokluklarında yapılarak karar verilir. </a:t>
          </a:r>
        </a:p>
      </dsp:txBody>
      <dsp:txXfrm>
        <a:off x="5498790" y="1334172"/>
        <a:ext cx="4398076" cy="15071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077D87-97A6-C14D-85BF-FC823E698821}">
      <dsp:nvSpPr>
        <dsp:cNvPr id="0" name=""/>
        <dsp:cNvSpPr/>
      </dsp:nvSpPr>
      <dsp:spPr>
        <a:xfrm>
          <a:off x="793241" y="0"/>
          <a:ext cx="8990074" cy="4175468"/>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716AA4-A721-E64F-99A0-D0CA4E88BC84}">
      <dsp:nvSpPr>
        <dsp:cNvPr id="0" name=""/>
        <dsp:cNvSpPr/>
      </dsp:nvSpPr>
      <dsp:spPr>
        <a:xfrm>
          <a:off x="1292245" y="1252640"/>
          <a:ext cx="3867054" cy="167018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tr-TR" sz="3100" kern="1200" dirty="0"/>
            <a:t>2. Belirlenen gider süresi içinde yatırılmamış </a:t>
          </a:r>
        </a:p>
      </dsp:txBody>
      <dsp:txXfrm>
        <a:off x="1373777" y="1334172"/>
        <a:ext cx="3703990" cy="1507123"/>
      </dsp:txXfrm>
    </dsp:sp>
    <dsp:sp modelId="{9734D740-A4BF-9148-BFE5-CF514AAA04D5}">
      <dsp:nvSpPr>
        <dsp:cNvPr id="0" name=""/>
        <dsp:cNvSpPr/>
      </dsp:nvSpPr>
      <dsp:spPr>
        <a:xfrm>
          <a:off x="5417258" y="1252640"/>
          <a:ext cx="3867054" cy="167018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tr-TR" sz="3100" kern="1200" dirty="0"/>
            <a:t>dosyanın mevcut durumuna göre karar verilir. </a:t>
          </a:r>
        </a:p>
      </dsp:txBody>
      <dsp:txXfrm>
        <a:off x="5498790" y="1334172"/>
        <a:ext cx="3703990" cy="15071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07284-4972-E64F-AC3E-6A248BEC785E}">
      <dsp:nvSpPr>
        <dsp:cNvPr id="0" name=""/>
        <dsp:cNvSpPr/>
      </dsp:nvSpPr>
      <dsp:spPr>
        <a:xfrm>
          <a:off x="798656" y="0"/>
          <a:ext cx="9051444" cy="524862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B279C-E8FE-1346-8FBC-9F9F79F93784}">
      <dsp:nvSpPr>
        <dsp:cNvPr id="0" name=""/>
        <dsp:cNvSpPr/>
      </dsp:nvSpPr>
      <dsp:spPr>
        <a:xfrm>
          <a:off x="136359" y="1574586"/>
          <a:ext cx="5058160" cy="209944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tr-TR" sz="2500" kern="1200" dirty="0"/>
            <a:t>3. Belirlenen gider süresi içinde yatırılmamış ancak öngörülen tahkikat yapılmaksızın karar verilmesine olanak bulunmayan bir hâl söz konusu </a:t>
          </a:r>
        </a:p>
      </dsp:txBody>
      <dsp:txXfrm>
        <a:off x="238846" y="1677073"/>
        <a:ext cx="4853186" cy="1894474"/>
      </dsp:txXfrm>
    </dsp:sp>
    <dsp:sp modelId="{169E7FE7-ECE5-CA44-B8DF-9CC023D8CB37}">
      <dsp:nvSpPr>
        <dsp:cNvPr id="0" name=""/>
        <dsp:cNvSpPr/>
      </dsp:nvSpPr>
      <dsp:spPr>
        <a:xfrm>
          <a:off x="5454238" y="1574586"/>
          <a:ext cx="5058160" cy="209944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tr-TR" sz="2500" kern="1200"/>
            <a:t>başvuru reddedilir.</a:t>
          </a:r>
        </a:p>
      </dsp:txBody>
      <dsp:txXfrm>
        <a:off x="5556725" y="1677073"/>
        <a:ext cx="4853186" cy="1894474"/>
      </dsp:txXfrm>
    </dsp:sp>
  </dsp:spTree>
</dsp:drawing>
</file>

<file path=ppt/diagrams/layout1.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8ECCB513-0EAA-9140-B5F4-9CB62365AA6E}" type="datetimeFigureOut">
              <a:rPr lang="tr-TR" smtClean="0"/>
              <a:t>27.01.2023</a:t>
            </a:fld>
            <a:endParaRPr lang="tr-TR"/>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tr-TR"/>
          </a:p>
        </p:txBody>
      </p:sp>
      <p:sp>
        <p:nvSpPr>
          <p:cNvPr id="6" name="Slide Number Placeholder 5"/>
          <p:cNvSpPr>
            <a:spLocks noGrp="1"/>
          </p:cNvSpPr>
          <p:nvPr>
            <p:ph type="sldNum" sz="quarter" idx="12"/>
          </p:nvPr>
        </p:nvSpPr>
        <p:spPr>
          <a:xfrm>
            <a:off x="10469880" y="320040"/>
            <a:ext cx="914400" cy="320040"/>
          </a:xfrm>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3011453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ECCB513-0EAA-9140-B5F4-9CB62365AA6E}" type="datetimeFigureOut">
              <a:rPr lang="tr-TR" smtClean="0"/>
              <a:t>27.01.2023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3714045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804672" y="320040"/>
            <a:ext cx="3657600" cy="320040"/>
          </a:xfrm>
        </p:spPr>
        <p:txBody>
          <a:bodyPr/>
          <a:lstStyle/>
          <a:p>
            <a:fld id="{8ECCB513-0EAA-9140-B5F4-9CB62365AA6E}" type="datetimeFigureOut">
              <a:rPr lang="tr-TR" smtClean="0"/>
              <a:t>27.01.2023</a:t>
            </a:fld>
            <a:endParaRPr lang="tr-TR"/>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tr-TR"/>
          </a:p>
        </p:txBody>
      </p:sp>
      <p:sp>
        <p:nvSpPr>
          <p:cNvPr id="6" name="Slide Number Placeholder 5"/>
          <p:cNvSpPr>
            <a:spLocks noGrp="1"/>
          </p:cNvSpPr>
          <p:nvPr>
            <p:ph type="sldNum" sz="quarter" idx="12"/>
          </p:nvPr>
        </p:nvSpPr>
        <p:spPr>
          <a:xfrm>
            <a:off x="10469880" y="320040"/>
            <a:ext cx="914400" cy="320040"/>
          </a:xfrm>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3346459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a:xfrm>
            <a:off x="804672" y="320040"/>
            <a:ext cx="3657600" cy="320040"/>
          </a:xfrm>
        </p:spPr>
        <p:txBody>
          <a:bodyPr/>
          <a:lstStyle/>
          <a:p>
            <a:fld id="{8ECCB513-0EAA-9140-B5F4-9CB62365AA6E}" type="datetimeFigureOut">
              <a:rPr lang="tr-TR" smtClean="0"/>
              <a:t>27.01.2023</a:t>
            </a:fld>
            <a:endParaRPr lang="tr-TR"/>
          </a:p>
        </p:txBody>
      </p:sp>
      <p:sp>
        <p:nvSpPr>
          <p:cNvPr id="6" name="Footer Placeholder 5"/>
          <p:cNvSpPr>
            <a:spLocks noGrp="1"/>
          </p:cNvSpPr>
          <p:nvPr>
            <p:ph type="ftr" sz="quarter" idx="11"/>
          </p:nvPr>
        </p:nvSpPr>
        <p:spPr>
          <a:xfrm>
            <a:off x="804672" y="6227064"/>
            <a:ext cx="10588752" cy="320040"/>
          </a:xfrm>
        </p:spPr>
        <p:txBody>
          <a:bodyPr/>
          <a:lstStyle/>
          <a:p>
            <a:endParaRPr lang="tr-TR"/>
          </a:p>
        </p:txBody>
      </p:sp>
      <p:sp>
        <p:nvSpPr>
          <p:cNvPr id="7" name="Slide Number Placeholder 6"/>
          <p:cNvSpPr>
            <a:spLocks noGrp="1"/>
          </p:cNvSpPr>
          <p:nvPr>
            <p:ph type="sldNum" sz="quarter" idx="12"/>
          </p:nvPr>
        </p:nvSpPr>
        <p:spPr>
          <a:xfrm>
            <a:off x="10469880" y="320040"/>
            <a:ext cx="914400" cy="320040"/>
          </a:xfrm>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3074549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5125305" y="1488985"/>
            <a:ext cx="6264350" cy="169685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118447" y="4351687"/>
            <a:ext cx="6265588" cy="17040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a:xfrm>
            <a:off x="804672" y="320040"/>
            <a:ext cx="3657600" cy="320040"/>
          </a:xfrm>
        </p:spPr>
        <p:txBody>
          <a:bodyPr/>
          <a:lstStyle/>
          <a:p>
            <a:fld id="{8ECCB513-0EAA-9140-B5F4-9CB62365AA6E}" type="datetimeFigureOut">
              <a:rPr lang="tr-TR" smtClean="0"/>
              <a:t>27.01.2023</a:t>
            </a:fld>
            <a:endParaRPr lang="tr-TR"/>
          </a:p>
        </p:txBody>
      </p:sp>
      <p:sp>
        <p:nvSpPr>
          <p:cNvPr id="8" name="Footer Placeholder 7"/>
          <p:cNvSpPr>
            <a:spLocks noGrp="1"/>
          </p:cNvSpPr>
          <p:nvPr>
            <p:ph type="ftr" sz="quarter" idx="11"/>
          </p:nvPr>
        </p:nvSpPr>
        <p:spPr>
          <a:xfrm>
            <a:off x="804672" y="6227064"/>
            <a:ext cx="10588752" cy="320040"/>
          </a:xfrm>
        </p:spPr>
        <p:txBody>
          <a:bodyPr/>
          <a:lstStyle/>
          <a:p>
            <a:endParaRPr lang="tr-TR"/>
          </a:p>
        </p:txBody>
      </p:sp>
      <p:sp>
        <p:nvSpPr>
          <p:cNvPr id="9" name="Slide Number Placeholder 8"/>
          <p:cNvSpPr>
            <a:spLocks noGrp="1"/>
          </p:cNvSpPr>
          <p:nvPr>
            <p:ph type="sldNum" sz="quarter" idx="12"/>
          </p:nvPr>
        </p:nvSpPr>
        <p:spPr>
          <a:xfrm>
            <a:off x="10469880" y="320040"/>
            <a:ext cx="914400" cy="320040"/>
          </a:xfrm>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2855345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8ECCB513-0EAA-9140-B5F4-9CB62365AA6E}" type="datetimeFigureOut">
              <a:rPr lang="tr-TR" smtClean="0"/>
              <a:t>27.01.2023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1300745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8ECCB513-0EAA-9140-B5F4-9CB62365AA6E}" type="datetimeFigureOut">
              <a:rPr lang="tr-TR" smtClean="0"/>
              <a:t>27.01.2023</a:t>
            </a:fld>
            <a:endParaRPr lang="tr-TR"/>
          </a:p>
        </p:txBody>
      </p:sp>
      <p:sp>
        <p:nvSpPr>
          <p:cNvPr id="3" name="Footer Placeholder 2"/>
          <p:cNvSpPr>
            <a:spLocks noGrp="1"/>
          </p:cNvSpPr>
          <p:nvPr>
            <p:ph type="ftr" sz="quarter" idx="11"/>
          </p:nvPr>
        </p:nvSpPr>
        <p:spPr>
          <a:xfrm>
            <a:off x="804672" y="6227064"/>
            <a:ext cx="10588752" cy="320040"/>
          </a:xfrm>
        </p:spPr>
        <p:txBody>
          <a:bodyPr/>
          <a:lstStyle/>
          <a:p>
            <a:endParaRPr lang="tr-TR"/>
          </a:p>
        </p:txBody>
      </p:sp>
      <p:sp>
        <p:nvSpPr>
          <p:cNvPr id="4" name="Slide Number Placeholder 3"/>
          <p:cNvSpPr>
            <a:spLocks noGrp="1"/>
          </p:cNvSpPr>
          <p:nvPr>
            <p:ph type="sldNum" sz="quarter" idx="12"/>
          </p:nvPr>
        </p:nvSpPr>
        <p:spPr>
          <a:xfrm>
            <a:off x="10469880" y="320040"/>
            <a:ext cx="914400" cy="320040"/>
          </a:xfrm>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3902734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8ECCB513-0EAA-9140-B5F4-9CB62365AA6E}" type="datetimeFigureOut">
              <a:rPr lang="tr-TR" smtClean="0"/>
              <a:t>27.01.2023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1945110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804672" y="320040"/>
            <a:ext cx="3657600" cy="320040"/>
          </a:xfrm>
        </p:spPr>
        <p:txBody>
          <a:bodyPr/>
          <a:lstStyle/>
          <a:p>
            <a:fld id="{8ECCB513-0EAA-9140-B5F4-9CB62365AA6E}" type="datetimeFigureOut">
              <a:rPr lang="tr-TR" smtClean="0"/>
              <a:t>27.01.2023</a:t>
            </a:fld>
            <a:endParaRPr lang="tr-TR"/>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1620504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ECCB513-0EAA-9140-B5F4-9CB62365AA6E}" type="datetimeFigureOut">
              <a:rPr lang="tr-TR" smtClean="0"/>
              <a:t>27.01.2023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3247896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804672" y="320040"/>
            <a:ext cx="3657600" cy="320040"/>
          </a:xfrm>
        </p:spPr>
        <p:txBody>
          <a:bodyPr/>
          <a:lstStyle/>
          <a:p>
            <a:fld id="{8ECCB513-0EAA-9140-B5F4-9CB62365AA6E}" type="datetimeFigureOut">
              <a:rPr lang="tr-TR" smtClean="0"/>
              <a:t>27.01.2023</a:t>
            </a:fld>
            <a:endParaRPr lang="tr-TR"/>
          </a:p>
        </p:txBody>
      </p:sp>
      <p:sp>
        <p:nvSpPr>
          <p:cNvPr id="5" name="Footer Placeholder 4"/>
          <p:cNvSpPr>
            <a:spLocks noGrp="1"/>
          </p:cNvSpPr>
          <p:nvPr>
            <p:ph type="ftr" sz="quarter" idx="11"/>
          </p:nvPr>
        </p:nvSpPr>
        <p:spPr>
          <a:xfrm>
            <a:off x="804672" y="6227064"/>
            <a:ext cx="10588752" cy="320040"/>
          </a:xfrm>
        </p:spPr>
        <p:txBody>
          <a:bodyPr/>
          <a:lstStyle/>
          <a:p>
            <a:endParaRPr lang="tr-TR"/>
          </a:p>
        </p:txBody>
      </p:sp>
      <p:sp>
        <p:nvSpPr>
          <p:cNvPr id="6" name="Slide Number Placeholder 5"/>
          <p:cNvSpPr>
            <a:spLocks noGrp="1"/>
          </p:cNvSpPr>
          <p:nvPr>
            <p:ph type="sldNum" sz="quarter" idx="12"/>
          </p:nvPr>
        </p:nvSpPr>
        <p:spPr>
          <a:xfrm>
            <a:off x="10469880" y="320040"/>
            <a:ext cx="914400" cy="320040"/>
          </a:xfrm>
        </p:spPr>
        <p:txBody>
          <a:bodyPr/>
          <a:lstStyle/>
          <a:p>
            <a:fld id="{8ED4BD9A-9894-2A41-A2F1-B1BAD6D2F5CE}" type="slidenum">
              <a:rPr lang="tr-TR" smtClean="0"/>
              <a:t>‹#›</a:t>
            </a:fld>
            <a:endParaRPr lang="tr-TR"/>
          </a:p>
        </p:txBody>
      </p:sp>
    </p:spTree>
    <p:extLst>
      <p:ext uri="{BB962C8B-B14F-4D97-AF65-F5344CB8AC3E}">
        <p14:creationId xmlns:p14="http://schemas.microsoft.com/office/powerpoint/2010/main" val="1084867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8ECCB513-0EAA-9140-B5F4-9CB62365AA6E}" type="datetimeFigureOut">
              <a:rPr lang="tr-TR" smtClean="0"/>
              <a:t>27.01.2023</a:t>
            </a:fld>
            <a:endParaRPr lang="tr-TR"/>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8ED4BD9A-9894-2A41-A2F1-B1BAD6D2F5CE}" type="slidenum">
              <a:rPr lang="tr-TR" smtClean="0"/>
              <a:t>‹#›</a:t>
            </a:fld>
            <a:endParaRPr lang="tr-TR"/>
          </a:p>
        </p:txBody>
      </p:sp>
    </p:spTree>
    <p:extLst>
      <p:ext uri="{BB962C8B-B14F-4D97-AF65-F5344CB8AC3E}">
        <p14:creationId xmlns:p14="http://schemas.microsoft.com/office/powerpoint/2010/main" val="2478134579"/>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lexpera.com.tr/ictihat/yargitay/5-hukuk-dairesi-e-2020-4017-k-2021-4216-t-29-3-202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lexpera.com.tr/ictihat/yargitay/5-hukuk-dairesi-e-2020-9770-k-2021-6616-t-28-4-202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expera.com.tr/ictihat/yargitay/5-hukuk-dairesi-e-2020-9447-k-2021-8170-t-2-6-2021"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lexpera.com.tr/ictihat/yargitay/hukuk-genel-kurulu-e-2020-451-k-2021-636-t-27-5-202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lexpera.com.tr/ictihat/yargitay/7-hukuk-dairesi-e-2021-7587-k-2021-3268-t-26-11-202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expera.com.tr/ictihat/yargitay/5-hukuk-dairesi-e-2021-2433-k-2021-12870-t-10-11-2021" TargetMode="External"/><Relationship Id="rId2" Type="http://schemas.openxmlformats.org/officeDocument/2006/relationships/hyperlink" Target="https://www.lexpera.com.tr/ictihat/yargitay/5-hukuk-dairesi-e-2021-5580-k-2021-12812-t-10-11-2021"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lexpera.com.tr/ictihat/yargitay/5-hukuk-dairesi-e-2020-9770-k-2021-6616-t-28-4-2021" TargetMode="External"/><Relationship Id="rId2" Type="http://schemas.openxmlformats.org/officeDocument/2006/relationships/hyperlink" Target="https://www.lexpera.com.tr/ictihat/yargitay/5-hukuk-dairesi-e-2020-4017-k-2021-4216-t-29-3-2021"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lexpera.com.tr/ictihat/yargitay/hukuk-genel-kurulu-e-2017-2626-k-2021-814-t-22-6-2021"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lexpera.com.tr/ictihat/yargitay/5-hukuk-dairesi-e-2020-4017-k-2021-4216-t-29-3-2021"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lexpera.com.tr/ictihat/yargitay/2-hukuk-dairesi-e-2017-6125-k-2019-3368-t-25-3-2019"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www.lexpera.com.tr/ictihat/yargitay/2-hukuk-dairesi-e-2021-3541-k-2021-6353-t-22-9-2021"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www.lexpera.com.tr/ictihat/yargitay/2-hukuk-dairesi-e-2021-1720-k-2021-3247-t-20-4-2021"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D91A9185-A7D5-460B-98BC-0BF2EBD3EE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9" name="Freeform 5">
              <a:extLst>
                <a:ext uri="{FF2B5EF4-FFF2-40B4-BE49-F238E27FC236}">
                  <a16:creationId xmlns:a16="http://schemas.microsoft.com/office/drawing/2014/main" id="{8AFC1764-6516-4F77-BF30-B8ADB3C9F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6">
              <a:extLst>
                <a:ext uri="{FF2B5EF4-FFF2-40B4-BE49-F238E27FC236}">
                  <a16:creationId xmlns:a16="http://schemas.microsoft.com/office/drawing/2014/main" id="{FCAFF9F9-F806-47EC-BCAC-9921E719F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accent1">
                  <a:alpha val="18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1" name="Freeform 7">
              <a:extLst>
                <a:ext uri="{FF2B5EF4-FFF2-40B4-BE49-F238E27FC236}">
                  <a16:creationId xmlns:a16="http://schemas.microsoft.com/office/drawing/2014/main" id="{09D92491-36BD-4861-BA54-DD88E6089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accent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8">
              <a:extLst>
                <a:ext uri="{FF2B5EF4-FFF2-40B4-BE49-F238E27FC236}">
                  <a16:creationId xmlns:a16="http://schemas.microsoft.com/office/drawing/2014/main" id="{23740E15-AB86-4E5C-A137-07E0DDC03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9">
              <a:extLst>
                <a:ext uri="{FF2B5EF4-FFF2-40B4-BE49-F238E27FC236}">
                  <a16:creationId xmlns:a16="http://schemas.microsoft.com/office/drawing/2014/main" id="{BE097852-1F54-4EF0-A1BE-561272FC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0">
              <a:extLst>
                <a:ext uri="{FF2B5EF4-FFF2-40B4-BE49-F238E27FC236}">
                  <a16:creationId xmlns:a16="http://schemas.microsoft.com/office/drawing/2014/main" id="{5C2DF1F9-21CC-430E-84C8-356C73C6FD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1">
              <a:extLst>
                <a:ext uri="{FF2B5EF4-FFF2-40B4-BE49-F238E27FC236}">
                  <a16:creationId xmlns:a16="http://schemas.microsoft.com/office/drawing/2014/main" id="{7F11B45B-3EDE-4B6A-903B-0AE6E9DD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accent1">
                  <a:alpha val="7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2">
              <a:extLst>
                <a:ext uri="{FF2B5EF4-FFF2-40B4-BE49-F238E27FC236}">
                  <a16:creationId xmlns:a16="http://schemas.microsoft.com/office/drawing/2014/main" id="{F77FDDC5-477E-420D-B98F-42ABA2477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3">
              <a:extLst>
                <a:ext uri="{FF2B5EF4-FFF2-40B4-BE49-F238E27FC236}">
                  <a16:creationId xmlns:a16="http://schemas.microsoft.com/office/drawing/2014/main" id="{A92C0474-B573-45C5-84C5-194CE1715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 name="Freeform 14">
              <a:extLst>
                <a:ext uri="{FF2B5EF4-FFF2-40B4-BE49-F238E27FC236}">
                  <a16:creationId xmlns:a16="http://schemas.microsoft.com/office/drawing/2014/main" id="{2FBC62F8-64D0-4025-99AE-A04E291D9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accent1">
                  <a:alpha val="6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9" name="Freeform 15">
              <a:extLst>
                <a:ext uri="{FF2B5EF4-FFF2-40B4-BE49-F238E27FC236}">
                  <a16:creationId xmlns:a16="http://schemas.microsoft.com/office/drawing/2014/main" id="{7632F945-80B5-4575-A538-29495BF8F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0" name="Freeform 16">
              <a:extLst>
                <a:ext uri="{FF2B5EF4-FFF2-40B4-BE49-F238E27FC236}">
                  <a16:creationId xmlns:a16="http://schemas.microsoft.com/office/drawing/2014/main" id="{5562CC17-43D4-4E57-AE08-83952EE59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accent1">
                  <a:alpha val="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1" name="Freeform 17">
              <a:extLst>
                <a:ext uri="{FF2B5EF4-FFF2-40B4-BE49-F238E27FC236}">
                  <a16:creationId xmlns:a16="http://schemas.microsoft.com/office/drawing/2014/main" id="{E1D78CFE-04CA-4101-AFCF-196940B2D1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8">
              <a:extLst>
                <a:ext uri="{FF2B5EF4-FFF2-40B4-BE49-F238E27FC236}">
                  <a16:creationId xmlns:a16="http://schemas.microsoft.com/office/drawing/2014/main" id="{41F2A149-A64E-4690-B049-18C156A8E2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9">
              <a:extLst>
                <a:ext uri="{FF2B5EF4-FFF2-40B4-BE49-F238E27FC236}">
                  <a16:creationId xmlns:a16="http://schemas.microsoft.com/office/drawing/2014/main" id="{D9313C72-D62D-4416-A6AE-7EB7D6B54A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accent1">
                  <a:alpha val="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0">
              <a:extLst>
                <a:ext uri="{FF2B5EF4-FFF2-40B4-BE49-F238E27FC236}">
                  <a16:creationId xmlns:a16="http://schemas.microsoft.com/office/drawing/2014/main" id="{77B03BEA-76E5-4ECB-B9BB-D89D27509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1">
              <a:extLst>
                <a:ext uri="{FF2B5EF4-FFF2-40B4-BE49-F238E27FC236}">
                  <a16:creationId xmlns:a16="http://schemas.microsoft.com/office/drawing/2014/main" id="{6AF6BECE-416D-4C3A-AD6F-68B08F3CA7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accent1">
                  <a:alpha val="4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2">
              <a:extLst>
                <a:ext uri="{FF2B5EF4-FFF2-40B4-BE49-F238E27FC236}">
                  <a16:creationId xmlns:a16="http://schemas.microsoft.com/office/drawing/2014/main" id="{B9197E2A-A098-480D-A2A6-3F3B889ED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accent1">
                  <a:alpha val="4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7" name="Freeform 23">
              <a:extLst>
                <a:ext uri="{FF2B5EF4-FFF2-40B4-BE49-F238E27FC236}">
                  <a16:creationId xmlns:a16="http://schemas.microsoft.com/office/drawing/2014/main" id="{5A493EDB-6C9E-483F-86A6-0F473E590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accent1">
                  <a:alpha val="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Başlık 1">
            <a:extLst>
              <a:ext uri="{FF2B5EF4-FFF2-40B4-BE49-F238E27FC236}">
                <a16:creationId xmlns:a16="http://schemas.microsoft.com/office/drawing/2014/main" id="{B01A75C1-A0BF-5843-9FA0-43015151A260}"/>
              </a:ext>
            </a:extLst>
          </p:cNvPr>
          <p:cNvSpPr>
            <a:spLocks noGrp="1"/>
          </p:cNvSpPr>
          <p:nvPr>
            <p:ph type="ctrTitle"/>
          </p:nvPr>
        </p:nvSpPr>
        <p:spPr>
          <a:xfrm>
            <a:off x="2037374" y="612576"/>
            <a:ext cx="8247189" cy="3765904"/>
          </a:xfrm>
        </p:spPr>
        <p:txBody>
          <a:bodyPr>
            <a:noAutofit/>
          </a:bodyPr>
          <a:lstStyle/>
          <a:p>
            <a:pPr algn="l"/>
            <a:r>
              <a:rPr lang="tr-TR" b="1" dirty="0">
                <a:solidFill>
                  <a:schemeClr val="accent1"/>
                </a:solidFill>
              </a:rPr>
              <a:t>7251 sayılı Kanun ile </a:t>
            </a:r>
            <a:br>
              <a:rPr lang="tr-TR" b="1" dirty="0">
                <a:solidFill>
                  <a:schemeClr val="accent1"/>
                </a:solidFill>
              </a:rPr>
            </a:br>
            <a:r>
              <a:rPr lang="tr-TR" b="1" dirty="0">
                <a:solidFill>
                  <a:schemeClr val="accent1"/>
                </a:solidFill>
              </a:rPr>
              <a:t>Hukuk Muhakemeleri Kanunu’na</a:t>
            </a:r>
            <a:br>
              <a:rPr lang="tr-TR" b="1" dirty="0">
                <a:solidFill>
                  <a:schemeClr val="accent1"/>
                </a:solidFill>
              </a:rPr>
            </a:br>
            <a:r>
              <a:rPr lang="tr-TR" b="1" dirty="0">
                <a:solidFill>
                  <a:schemeClr val="accent1"/>
                </a:solidFill>
              </a:rPr>
              <a:t>Getirilen Yenilikler ve Değişiklikler</a:t>
            </a:r>
          </a:p>
        </p:txBody>
      </p:sp>
      <p:sp>
        <p:nvSpPr>
          <p:cNvPr id="3" name="Alt Başlık 2">
            <a:extLst>
              <a:ext uri="{FF2B5EF4-FFF2-40B4-BE49-F238E27FC236}">
                <a16:creationId xmlns:a16="http://schemas.microsoft.com/office/drawing/2014/main" id="{6C6A223D-2B17-8547-847C-5A21E21C5278}"/>
              </a:ext>
            </a:extLst>
          </p:cNvPr>
          <p:cNvSpPr>
            <a:spLocks noGrp="1"/>
          </p:cNvSpPr>
          <p:nvPr>
            <p:ph type="subTitle" idx="1"/>
          </p:nvPr>
        </p:nvSpPr>
        <p:spPr>
          <a:xfrm>
            <a:off x="2037374" y="4560432"/>
            <a:ext cx="8300202" cy="1618319"/>
          </a:xfrm>
        </p:spPr>
        <p:txBody>
          <a:bodyPr>
            <a:normAutofit/>
          </a:bodyPr>
          <a:lstStyle/>
          <a:p>
            <a:pPr algn="l">
              <a:lnSpc>
                <a:spcPct val="90000"/>
              </a:lnSpc>
            </a:pPr>
            <a:r>
              <a:rPr lang="tr-TR" sz="2200" b="1" dirty="0" err="1">
                <a:solidFill>
                  <a:schemeClr val="tx1"/>
                </a:solidFill>
              </a:rPr>
              <a:t>Araş</a:t>
            </a:r>
            <a:r>
              <a:rPr lang="tr-TR" sz="2200" b="1" dirty="0">
                <a:solidFill>
                  <a:schemeClr val="tx1"/>
                </a:solidFill>
              </a:rPr>
              <a:t>. Gör. Dr. Ayşe Ece Acar</a:t>
            </a:r>
          </a:p>
          <a:p>
            <a:pPr algn="l">
              <a:lnSpc>
                <a:spcPct val="90000"/>
              </a:lnSpc>
            </a:pPr>
            <a:r>
              <a:rPr lang="tr-TR" sz="2200" dirty="0">
                <a:solidFill>
                  <a:schemeClr val="tx1"/>
                </a:solidFill>
              </a:rPr>
              <a:t>İstanbul Üniversitesi Hukuk Fakültesi</a:t>
            </a:r>
          </a:p>
          <a:p>
            <a:pPr algn="l">
              <a:lnSpc>
                <a:spcPct val="90000"/>
              </a:lnSpc>
            </a:pPr>
            <a:r>
              <a:rPr lang="tr-TR" sz="2200" dirty="0">
                <a:solidFill>
                  <a:schemeClr val="tx1"/>
                </a:solidFill>
              </a:rPr>
              <a:t>Medeni </a:t>
            </a:r>
            <a:r>
              <a:rPr lang="tr-TR" sz="2200" dirty="0" err="1">
                <a:solidFill>
                  <a:schemeClr val="tx1"/>
                </a:solidFill>
              </a:rPr>
              <a:t>Usûl</a:t>
            </a:r>
            <a:r>
              <a:rPr lang="tr-TR" sz="2200" dirty="0">
                <a:solidFill>
                  <a:schemeClr val="tx1"/>
                </a:solidFill>
              </a:rPr>
              <a:t> ve İcra İflâs Hukuku Anabilim Dalı</a:t>
            </a:r>
          </a:p>
        </p:txBody>
      </p:sp>
      <p:sp>
        <p:nvSpPr>
          <p:cNvPr id="59" name="Isosceles Triangle 58">
            <a:extLst>
              <a:ext uri="{FF2B5EF4-FFF2-40B4-BE49-F238E27FC236}">
                <a16:creationId xmlns:a16="http://schemas.microsoft.com/office/drawing/2014/main" id="{3F39476B-1A6D-47CB-AC7A-FB87EF003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490253" y="3276595"/>
            <a:ext cx="300774" cy="25928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401317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0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667AE9E-665F-924B-B0DB-6E2B148B54C3}"/>
              </a:ext>
            </a:extLst>
          </p:cNvPr>
          <p:cNvSpPr>
            <a:spLocks noGrp="1"/>
          </p:cNvSpPr>
          <p:nvPr>
            <p:ph type="title"/>
          </p:nvPr>
        </p:nvSpPr>
        <p:spPr>
          <a:xfrm>
            <a:off x="645459" y="960120"/>
            <a:ext cx="3865695" cy="4171278"/>
          </a:xfrm>
        </p:spPr>
        <p:txBody>
          <a:bodyPr>
            <a:normAutofit/>
          </a:bodyPr>
          <a:lstStyle/>
          <a:p>
            <a:pPr algn="r"/>
            <a:r>
              <a:rPr lang="tr-TR" sz="4400">
                <a:solidFill>
                  <a:schemeClr val="tx1"/>
                </a:solidFill>
              </a:rPr>
              <a:t>7251 sayılı Kanun ile HMK’de Değiştirilen Hükümler</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7FDCCAF2-ECE1-2546-A6CA-81FDB1D1ED64}"/>
              </a:ext>
            </a:extLst>
          </p:cNvPr>
          <p:cNvSpPr>
            <a:spLocks noGrp="1"/>
          </p:cNvSpPr>
          <p:nvPr>
            <p:ph idx="1"/>
          </p:nvPr>
        </p:nvSpPr>
        <p:spPr>
          <a:xfrm>
            <a:off x="4983164" y="960120"/>
            <a:ext cx="5511800" cy="4171278"/>
          </a:xfrm>
        </p:spPr>
        <p:txBody>
          <a:bodyPr>
            <a:normAutofit/>
          </a:bodyPr>
          <a:lstStyle/>
          <a:p>
            <a:r>
              <a:rPr lang="tr-TR" dirty="0"/>
              <a:t>28 Temmuz 2020 tarihli Resmî Gazete</a:t>
            </a:r>
            <a:endParaRPr lang="tr-TR"/>
          </a:p>
          <a:p>
            <a:r>
              <a:rPr lang="tr-TR" dirty="0"/>
              <a:t>HMK m. 20, 28, 36, 38, 42, 94, 107, 116, 120, 123, 125, 127, 139, 140, 141, 147, 149, 177, 183/A, 186, 206, 215, 222, 281, 290, 305, 305/A, 306, 310, 314, 317, 323, 331, 341, 353, 356, 358, 359, 362, 391, 393, 394, 398, 402, 436, 440, Geçici 3. madde.</a:t>
            </a:r>
            <a:endParaRPr lang="tr-TR"/>
          </a:p>
        </p:txBody>
      </p:sp>
    </p:spTree>
    <p:extLst>
      <p:ext uri="{BB962C8B-B14F-4D97-AF65-F5344CB8AC3E}">
        <p14:creationId xmlns:p14="http://schemas.microsoft.com/office/powerpoint/2010/main" val="4136966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7982F7-1A91-3143-AB30-9AB3787E9C3F}"/>
              </a:ext>
            </a:extLst>
          </p:cNvPr>
          <p:cNvSpPr>
            <a:spLocks noGrp="1"/>
          </p:cNvSpPr>
          <p:nvPr>
            <p:ph type="title"/>
          </p:nvPr>
        </p:nvSpPr>
        <p:spPr/>
        <p:txBody>
          <a:bodyPr>
            <a:normAutofit fontScale="90000"/>
          </a:bodyPr>
          <a:lstStyle/>
          <a:p>
            <a:r>
              <a:rPr lang="tr-TR" b="1" dirty="0"/>
              <a:t>Duruşma yapılmadan verilecek kararlar</a:t>
            </a:r>
            <a:br>
              <a:rPr lang="tr-TR" b="1" dirty="0"/>
            </a:br>
            <a:r>
              <a:rPr lang="tr-TR" b="1" dirty="0"/>
              <a:t>(İstinafta)</a:t>
            </a:r>
            <a:endParaRPr lang="tr-TR" dirty="0"/>
          </a:p>
        </p:txBody>
      </p:sp>
      <p:sp>
        <p:nvSpPr>
          <p:cNvPr id="3" name="İçerik Yer Tutucusu 2">
            <a:extLst>
              <a:ext uri="{FF2B5EF4-FFF2-40B4-BE49-F238E27FC236}">
                <a16:creationId xmlns:a16="http://schemas.microsoft.com/office/drawing/2014/main" id="{69CD9F0D-F0E6-434F-A53D-65E72B7DFFA8}"/>
              </a:ext>
            </a:extLst>
          </p:cNvPr>
          <p:cNvSpPr>
            <a:spLocks noGrp="1"/>
          </p:cNvSpPr>
          <p:nvPr>
            <p:ph idx="1"/>
          </p:nvPr>
        </p:nvSpPr>
        <p:spPr>
          <a:xfrm>
            <a:off x="4734838" y="137786"/>
            <a:ext cx="7277621" cy="6720214"/>
          </a:xfrm>
        </p:spPr>
        <p:txBody>
          <a:bodyPr>
            <a:normAutofit fontScale="62500" lnSpcReduction="20000"/>
          </a:bodyPr>
          <a:lstStyle/>
          <a:p>
            <a:r>
              <a:rPr lang="tr-TR" sz="1900" b="1" dirty="0"/>
              <a:t>MADDE 353- </a:t>
            </a:r>
            <a:r>
              <a:rPr lang="tr-TR" sz="1900" dirty="0"/>
              <a:t>(1) Ön inceleme sonunda dosyada eksiklik bulunmadığı anlaşılırsa;</a:t>
            </a:r>
          </a:p>
          <a:p>
            <a:r>
              <a:rPr lang="tr-TR" sz="1900" dirty="0"/>
              <a:t>a) Aşağıdaki durumlarda bölge adliye mahkemesi, esası incelemeden kararın kaldırılmasına ve davanın yeniden görülmesi için dosyanın kararı veren mahkemeye veya kendi yargı çevresinde uygun göreceği başka bir yer mahkemesine ya da görevli ve yetkili mahkemeye gönderilmesine duruşma yapmadan kesin olarak karar verir:</a:t>
            </a:r>
          </a:p>
          <a:p>
            <a:r>
              <a:rPr lang="tr-TR" sz="1900" dirty="0"/>
              <a:t>1) Davaya bakması yasak olan hâkimin karar vermiş olması.</a:t>
            </a:r>
          </a:p>
          <a:p>
            <a:r>
              <a:rPr lang="tr-TR" sz="1900" dirty="0"/>
              <a:t>2) İleri sürülen haklı ret talebine rağmen reddedilen hâkimin davaya bakmış olması.</a:t>
            </a:r>
          </a:p>
          <a:p>
            <a:r>
              <a:rPr lang="tr-TR" sz="1900" dirty="0"/>
              <a:t>3) Mahkemenin görevli ve yetkili olmasına rağmen görevsizlik veya yetkisizlik kararı vermiş olması veya mahkemenin görevli ya da yetkili olmamasına rağmen davaya bakmış bulunması (…) .</a:t>
            </a:r>
          </a:p>
          <a:p>
            <a:r>
              <a:rPr lang="tr-TR" sz="1900" dirty="0"/>
              <a:t>4) Diğer dava şartlarına aykırılık bulunması.</a:t>
            </a:r>
          </a:p>
          <a:p>
            <a:r>
              <a:rPr lang="tr-TR" sz="1900" dirty="0"/>
              <a:t>5) Mahkemece usule aykırı olarak davanın veya karşı davanın açılmamış sayılmasına, davaların birleştirilmesine veya ayrılmasına, (…) karar verilmiş olması. </a:t>
            </a:r>
          </a:p>
          <a:p>
            <a:r>
              <a:rPr lang="tr-TR" sz="1900" dirty="0"/>
              <a:t>6) </a:t>
            </a:r>
            <a:r>
              <a:rPr lang="tr-TR" sz="1900" b="1" dirty="0"/>
              <a:t>(Değişik:22/7/2020-7251/35 </a:t>
            </a:r>
            <a:r>
              <a:rPr lang="tr-TR" sz="1900" b="1" dirty="0" err="1"/>
              <a:t>md.</a:t>
            </a:r>
            <a:r>
              <a:rPr lang="tr-TR" sz="1900" b="1" dirty="0"/>
              <a:t>)</a:t>
            </a:r>
            <a:r>
              <a:rPr lang="tr-TR" sz="1900" dirty="0"/>
              <a:t> Mahkemece, uyuşmazlığın çözümünde etkili olabilecek ölçüde önemli delillerin toplanmamış veya değerlendirilmemiş olması ya da talebin önemli bir kısmı hakkında karar verilmemiş olması.</a:t>
            </a:r>
          </a:p>
          <a:p>
            <a:r>
              <a:rPr lang="tr-TR" sz="1900" dirty="0"/>
              <a:t>b) Aşağıdaki durumlarda davanın esasıyla ilgili olarak;</a:t>
            </a:r>
          </a:p>
          <a:p>
            <a:r>
              <a:rPr lang="tr-TR" sz="1900" dirty="0"/>
              <a:t>1) İncelenen mahkeme kararının usul veya esas yönünden hukuka uygun olduğu anlaşıldığı takdirde başvurunun esastan reddine,</a:t>
            </a:r>
          </a:p>
          <a:p>
            <a:r>
              <a:rPr lang="tr-TR" sz="1900" dirty="0"/>
              <a:t>2) Yargılamada eksiklik bulunmamakla beraber, kanunun olaya uygulanmasında hata edilip de yeniden yargılama yapılmasına ihtiyaç duyulmadığı takdirde veya kararın gerekçesinde hata edilmiş ise düzelterek yeniden esas hakkında,</a:t>
            </a:r>
          </a:p>
          <a:p>
            <a:r>
              <a:rPr lang="tr-TR" sz="1900" dirty="0"/>
              <a:t>3) Yargılamada bulunan eksiklikler duruşma yapılmaksızın tamamlanacak nitelikte ise bunların tamamlanmasından sonra başvurunun esastan reddine veya yeniden esas hakkında,</a:t>
            </a:r>
          </a:p>
          <a:p>
            <a:r>
              <a:rPr lang="tr-TR" sz="1900" dirty="0"/>
              <a:t>duruşma yapılmadan karar verilir.</a:t>
            </a:r>
          </a:p>
          <a:p>
            <a:endParaRPr lang="tr-TR" dirty="0"/>
          </a:p>
        </p:txBody>
      </p:sp>
    </p:spTree>
    <p:extLst>
      <p:ext uri="{BB962C8B-B14F-4D97-AF65-F5344CB8AC3E}">
        <p14:creationId xmlns:p14="http://schemas.microsoft.com/office/powerpoint/2010/main" val="1640401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9F7CDD-E084-1E4C-AFB5-15B34B753B14}"/>
              </a:ext>
            </a:extLst>
          </p:cNvPr>
          <p:cNvSpPr>
            <a:spLocks noGrp="1"/>
          </p:cNvSpPr>
          <p:nvPr>
            <p:ph type="title"/>
          </p:nvPr>
        </p:nvSpPr>
        <p:spPr/>
        <p:txBody>
          <a:bodyPr/>
          <a:lstStyle/>
          <a:p>
            <a:r>
              <a:rPr lang="tr-TR" dirty="0"/>
              <a:t>HMK m. 353/1-a-6</a:t>
            </a:r>
          </a:p>
        </p:txBody>
      </p:sp>
      <p:sp>
        <p:nvSpPr>
          <p:cNvPr id="3" name="İçerik Yer Tutucusu 2">
            <a:extLst>
              <a:ext uri="{FF2B5EF4-FFF2-40B4-BE49-F238E27FC236}">
                <a16:creationId xmlns:a16="http://schemas.microsoft.com/office/drawing/2014/main" id="{BD5B45C4-8E54-0F4B-9434-7425C1C3D382}"/>
              </a:ext>
            </a:extLst>
          </p:cNvPr>
          <p:cNvSpPr>
            <a:spLocks noGrp="1"/>
          </p:cNvSpPr>
          <p:nvPr>
            <p:ph idx="1"/>
          </p:nvPr>
        </p:nvSpPr>
        <p:spPr/>
        <p:txBody>
          <a:bodyPr/>
          <a:lstStyle/>
          <a:p>
            <a:pPr algn="just"/>
            <a:r>
              <a:rPr lang="tr-TR" dirty="0"/>
              <a:t>Değişiklik öncesinde, ilk derece mahkemesi davayla ilgili olarak tarafların gösterdikleri delillerin “</a:t>
            </a:r>
            <a:r>
              <a:rPr lang="tr-TR" i="1" dirty="0" err="1"/>
              <a:t>hiçbiri</a:t>
            </a:r>
            <a:r>
              <a:rPr lang="tr-TR" dirty="0" err="1"/>
              <a:t>”ni</a:t>
            </a:r>
            <a:r>
              <a:rPr lang="tr-TR" dirty="0"/>
              <a:t> toplamamışsa veya gösterilen delilleri “</a:t>
            </a:r>
            <a:r>
              <a:rPr lang="tr-TR" i="1" dirty="0"/>
              <a:t>hiç</a:t>
            </a:r>
            <a:r>
              <a:rPr lang="tr-TR" dirty="0"/>
              <a:t>” değerlendirmemişse, duruşmasız yapacağı inceleme sonunda bölge adliye mahkemesi dosyanın ilk derece mahkemesine gönderilerek delillerin toplanması ve değerlendirmesini sağlayabilmekteydi.</a:t>
            </a:r>
          </a:p>
          <a:p>
            <a:pPr algn="just"/>
            <a:r>
              <a:rPr lang="tr-TR" dirty="0"/>
              <a:t>Değişiklik sonrası; </a:t>
            </a:r>
          </a:p>
          <a:p>
            <a:pPr marL="0" indent="0" algn="just">
              <a:buNone/>
            </a:pPr>
            <a:r>
              <a:rPr lang="tr-TR" dirty="0"/>
              <a:t>*uyuşmazlığın çözümünde etkili olabilecek ölçüde önemli delillerin toplanmamış olması </a:t>
            </a:r>
          </a:p>
          <a:p>
            <a:pPr marL="0" indent="0" algn="just">
              <a:buNone/>
            </a:pPr>
            <a:r>
              <a:rPr lang="tr-TR" dirty="0"/>
              <a:t>*uyuşmazlığın çözümünde etkili olabilecek ölçüde önemli delillerin değerlendirilmemiş </a:t>
            </a:r>
          </a:p>
          <a:p>
            <a:pPr marL="0" indent="0" algn="just">
              <a:buNone/>
            </a:pPr>
            <a:r>
              <a:rPr lang="tr-TR" dirty="0"/>
              <a:t>*talebin önemli bir kısmı hakkında karar verilmemiş olması.</a:t>
            </a:r>
          </a:p>
        </p:txBody>
      </p:sp>
    </p:spTree>
    <p:extLst>
      <p:ext uri="{BB962C8B-B14F-4D97-AF65-F5344CB8AC3E}">
        <p14:creationId xmlns:p14="http://schemas.microsoft.com/office/powerpoint/2010/main" val="1067958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A18502-A759-FAB4-F05A-DA81F455A686}"/>
              </a:ext>
            </a:extLst>
          </p:cNvPr>
          <p:cNvSpPr>
            <a:spLocks noGrp="1"/>
          </p:cNvSpPr>
          <p:nvPr>
            <p:ph type="title"/>
          </p:nvPr>
        </p:nvSpPr>
        <p:spPr/>
        <p:txBody>
          <a:bodyPr>
            <a:normAutofit fontScale="90000"/>
          </a:bodyPr>
          <a:lstStyle/>
          <a:p>
            <a:r>
              <a:rPr lang="tr-TR" dirty="0">
                <a:solidFill>
                  <a:schemeClr val="tx1"/>
                </a:solidFill>
              </a:rPr>
              <a:t>1. </a:t>
            </a:r>
            <a:r>
              <a:rPr lang="tr-TR" dirty="0">
                <a:solidFill>
                  <a:schemeClr val="tx1"/>
                </a:solidFill>
                <a:hlinkClick r:id="rId2">
                  <a:extLst>
                    <a:ext uri="{A12FA001-AC4F-418D-AE19-62706E023703}">
                      <ahyp:hlinkClr xmlns:ahyp="http://schemas.microsoft.com/office/drawing/2018/hyperlinkcolor" val="tx"/>
                    </a:ext>
                  </a:extLst>
                </a:hlinkClick>
              </a:rPr>
              <a:t>HD., </a:t>
            </a:r>
            <a:br>
              <a:rPr lang="tr-TR" dirty="0">
                <a:solidFill>
                  <a:schemeClr val="tx1"/>
                </a:solidFill>
                <a:hlinkClick r:id="rId2">
                  <a:extLst>
                    <a:ext uri="{A12FA001-AC4F-418D-AE19-62706E023703}">
                      <ahyp:hlinkClr xmlns:ahyp="http://schemas.microsoft.com/office/drawing/2018/hyperlinkcolor" val="tx"/>
                    </a:ext>
                  </a:extLst>
                </a:hlinkClick>
              </a:rPr>
            </a:br>
            <a:r>
              <a:rPr lang="tr-TR" dirty="0">
                <a:solidFill>
                  <a:schemeClr val="tx1"/>
                </a:solidFill>
                <a:hlinkClick r:id="rId2">
                  <a:extLst>
                    <a:ext uri="{A12FA001-AC4F-418D-AE19-62706E023703}">
                      <ahyp:hlinkClr xmlns:ahyp="http://schemas.microsoft.com/office/drawing/2018/hyperlinkcolor" val="tx"/>
                    </a:ext>
                  </a:extLst>
                </a:hlinkClick>
              </a:rPr>
              <a:t>E. 2020/4017</a:t>
            </a:r>
            <a:br>
              <a:rPr lang="tr-TR" dirty="0">
                <a:solidFill>
                  <a:schemeClr val="tx1"/>
                </a:solidFill>
                <a:hlinkClick r:id="rId2">
                  <a:extLst>
                    <a:ext uri="{A12FA001-AC4F-418D-AE19-62706E023703}">
                      <ahyp:hlinkClr xmlns:ahyp="http://schemas.microsoft.com/office/drawing/2018/hyperlinkcolor" val="tx"/>
                    </a:ext>
                  </a:extLst>
                </a:hlinkClick>
              </a:rPr>
            </a:br>
            <a:r>
              <a:rPr lang="tr-TR" dirty="0">
                <a:solidFill>
                  <a:schemeClr val="tx1"/>
                </a:solidFill>
                <a:hlinkClick r:id="rId2">
                  <a:extLst>
                    <a:ext uri="{A12FA001-AC4F-418D-AE19-62706E023703}">
                      <ahyp:hlinkClr xmlns:ahyp="http://schemas.microsoft.com/office/drawing/2018/hyperlinkcolor" val="tx"/>
                    </a:ext>
                  </a:extLst>
                </a:hlinkClick>
              </a:rPr>
              <a:t> K. 2021/4216 </a:t>
            </a:r>
            <a:br>
              <a:rPr lang="tr-TR" dirty="0">
                <a:solidFill>
                  <a:schemeClr val="tx1"/>
                </a:solidFill>
                <a:hlinkClick r:id="rId2">
                  <a:extLst>
                    <a:ext uri="{A12FA001-AC4F-418D-AE19-62706E023703}">
                      <ahyp:hlinkClr xmlns:ahyp="http://schemas.microsoft.com/office/drawing/2018/hyperlinkcolor" val="tx"/>
                    </a:ext>
                  </a:extLst>
                </a:hlinkClick>
              </a:rPr>
            </a:br>
            <a:r>
              <a:rPr lang="tr-TR" dirty="0">
                <a:solidFill>
                  <a:schemeClr val="tx1"/>
                </a:solidFill>
                <a:hlinkClick r:id="rId2">
                  <a:extLst>
                    <a:ext uri="{A12FA001-AC4F-418D-AE19-62706E023703}">
                      <ahyp:hlinkClr xmlns:ahyp="http://schemas.microsoft.com/office/drawing/2018/hyperlinkcolor" val="tx"/>
                    </a:ext>
                  </a:extLst>
                </a:hlinkClick>
              </a:rPr>
              <a:t>T. 29.3.2021</a:t>
            </a:r>
            <a:endParaRPr lang="tr-TR" dirty="0">
              <a:solidFill>
                <a:schemeClr val="tx1"/>
              </a:solidFill>
            </a:endParaRPr>
          </a:p>
        </p:txBody>
      </p:sp>
      <p:sp>
        <p:nvSpPr>
          <p:cNvPr id="3" name="İçerik Yer Tutucusu 2">
            <a:extLst>
              <a:ext uri="{FF2B5EF4-FFF2-40B4-BE49-F238E27FC236}">
                <a16:creationId xmlns:a16="http://schemas.microsoft.com/office/drawing/2014/main" id="{4C4C7FC8-7DD3-3925-19AB-717E95B43E33}"/>
              </a:ext>
            </a:extLst>
          </p:cNvPr>
          <p:cNvSpPr>
            <a:spLocks noGrp="1"/>
          </p:cNvSpPr>
          <p:nvPr>
            <p:ph idx="1"/>
          </p:nvPr>
        </p:nvSpPr>
        <p:spPr/>
        <p:txBody>
          <a:bodyPr>
            <a:normAutofit lnSpcReduction="10000"/>
          </a:bodyPr>
          <a:lstStyle/>
          <a:p>
            <a:pPr algn="just"/>
            <a:r>
              <a:rPr lang="tr-TR" i="1" dirty="0"/>
              <a:t>«…Kanunda sayılan geri gönderme sebepleri arasında "delillerin eksik toplanması" bulunmamakta olup “uyuşmazlığın çözümünde etkili olabilecek ölçüde önemli delillerin toplanmamış veya değerlendirilmemiş olması ya da talebin önemli bir kısmı hakkında karar verilmemiş “olması vardır. Taraflarca gösterilen ve ilk derece mahkemesince toplanan deliller davanın esası hakkında hüküm kurmaya yeterli olduğundan Bölge Adliye Mahkemesince Hukuk Muhakemeleri Kanununun 353/l-a-6 maddesi uyarınca eksik hususların ikmali için dosyanın ilk derece mahkemesine gönderilmesine dair kesin verilen kararın </a:t>
            </a:r>
            <a:r>
              <a:rPr lang="tr-TR" i="1" dirty="0" err="1"/>
              <a:t>HMK'nun</a:t>
            </a:r>
            <a:r>
              <a:rPr lang="tr-TR" i="1" dirty="0"/>
              <a:t> 369. maddesinde belirtilen 'Kanunun açık hükmüne aykırılık' teşkil ettiği, bu itibarla bölge adliye mahkemesince verilen kararın temyizinin mümkün olduğu sonucuna varıldığından ...»</a:t>
            </a:r>
          </a:p>
          <a:p>
            <a:endParaRPr lang="tr-TR" dirty="0"/>
          </a:p>
        </p:txBody>
      </p:sp>
    </p:spTree>
    <p:extLst>
      <p:ext uri="{BB962C8B-B14F-4D97-AF65-F5344CB8AC3E}">
        <p14:creationId xmlns:p14="http://schemas.microsoft.com/office/powerpoint/2010/main" val="2616859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2D8179-2628-FE37-7316-7B3727B1BE63}"/>
              </a:ext>
            </a:extLst>
          </p:cNvPr>
          <p:cNvSpPr>
            <a:spLocks noGrp="1"/>
          </p:cNvSpPr>
          <p:nvPr>
            <p:ph type="title"/>
          </p:nvPr>
        </p:nvSpPr>
        <p:spPr/>
        <p:txBody>
          <a:bodyPr>
            <a:normAutofit fontScale="90000"/>
          </a:bodyPr>
          <a:lstStyle/>
          <a:p>
            <a:r>
              <a:rPr lang="tr-TR" u="sng" dirty="0">
                <a:solidFill>
                  <a:schemeClr val="tx1"/>
                </a:solidFill>
                <a:hlinkClick r:id="rId2">
                  <a:extLst>
                    <a:ext uri="{A12FA001-AC4F-418D-AE19-62706E023703}">
                      <ahyp:hlinkClr xmlns:ahyp="http://schemas.microsoft.com/office/drawing/2018/hyperlinkcolor" val="tx"/>
                    </a:ext>
                  </a:extLst>
                </a:hlinkClick>
              </a:rPr>
              <a:t>5. HD., E. 2020/9770 K. 2021/6616 T. 28.4.2021</a:t>
            </a:r>
            <a:endParaRPr lang="tr-TR" dirty="0">
              <a:solidFill>
                <a:schemeClr val="tx1"/>
              </a:solidFill>
            </a:endParaRPr>
          </a:p>
        </p:txBody>
      </p:sp>
      <p:sp>
        <p:nvSpPr>
          <p:cNvPr id="3" name="İçerik Yer Tutucusu 2">
            <a:extLst>
              <a:ext uri="{FF2B5EF4-FFF2-40B4-BE49-F238E27FC236}">
                <a16:creationId xmlns:a16="http://schemas.microsoft.com/office/drawing/2014/main" id="{EF283B5B-66E2-243B-6D25-7250EACCFF4D}"/>
              </a:ext>
            </a:extLst>
          </p:cNvPr>
          <p:cNvSpPr>
            <a:spLocks noGrp="1"/>
          </p:cNvSpPr>
          <p:nvPr>
            <p:ph idx="1"/>
          </p:nvPr>
        </p:nvSpPr>
        <p:spPr>
          <a:xfrm>
            <a:off x="4534422" y="212941"/>
            <a:ext cx="7377829" cy="6526061"/>
          </a:xfrm>
        </p:spPr>
        <p:txBody>
          <a:bodyPr>
            <a:normAutofit fontScale="70000" lnSpcReduction="20000"/>
          </a:bodyPr>
          <a:lstStyle/>
          <a:p>
            <a:pPr algn="just"/>
            <a:r>
              <a:rPr lang="tr-TR" dirty="0"/>
              <a:t>“Bölge adliye mahkemesinin dosyayı geri gönderme kararının yasal dayanağı 6100 sayılı </a:t>
            </a:r>
            <a:r>
              <a:rPr lang="tr-TR" dirty="0" err="1"/>
              <a:t>HMK'nun</a:t>
            </a:r>
            <a:r>
              <a:rPr lang="tr-TR" dirty="0"/>
              <a:t> 353. maddesidir. Bölge Adliye Mahkemesince davalı idareler vekillerinin istinaf başvurusunun kabulü ile eksik inceleme sebebiyle ilk derece mahkemesi kararının kaldırılmasına, dosyanın ilk derece mahkemesine gönderilmesine dair hüküm kurulduğundan HMK 353/1-a maddesi uyarınca karar verildiği görülmektedir. </a:t>
            </a:r>
            <a:r>
              <a:rPr lang="tr-TR" dirty="0" err="1"/>
              <a:t>HMK'nun</a:t>
            </a:r>
            <a:r>
              <a:rPr lang="tr-TR" dirty="0"/>
              <a:t> 353/l-a-6 maddesinde ise, İlk derece mahkemesince, uyuşmazlığın çözümünde etkili olabilecek ölçüde önemli delillerin toplanmamış veya değerlendirilmemiş olması ya da talebin önemli bir kısmı hakkında karar verilmemiş olması halinde, esasa ilişkin inceleme yapılmadan kararın kaldırılmasına kesin olarak karar verileceği düzenlenmiştir. </a:t>
            </a:r>
            <a:r>
              <a:rPr lang="tr-TR" dirty="0" err="1"/>
              <a:t>HMK'nun</a:t>
            </a:r>
            <a:r>
              <a:rPr lang="tr-TR" dirty="0"/>
              <a:t> 369.maddesinde ''Yargıtay, tarafların ileri sürdüğü temyiz sebepleri ile bağlı olmayıp, kanunun açık hükmüne aykırı gördüğü diğer hususları da inceleyebilir'' hükmü bulunmaktadır. Hukuk Muhakemeleri Kanunu’nun 353.maddesinde, bölge adliye mahkemesinin dosyayı ilk derece mahkemesine geri gönderme sebepleri tahdidi olarak sayılmıştır. Kanunda sayılan geri gönderme sebepleri arasında "delillerin eksik toplanması" bulunmamakta olup “uyuşmazlığın çözümünde etkili olabilecek ölçüde önemli delillerin toplanmamış veya değerlendirilmemiş olması ya da talebin önemli bir kısmı hakkında karar verilmemiş “olması vardır. Taraflarca gösterilen ve ilk derece mahkemesince toplanan deliller davanın esası hakkında hüküm kurmaya yeterli olduğundan Bölge Adliye Mahkemesince Hukuk Muhakemeleri Kanununun 353/l-a-6 maddesi uyarınca eksik hususların ikmali için dosyanın ilk derece mahkemesine gönderilmesine dair kesin verilen kararın </a:t>
            </a:r>
            <a:r>
              <a:rPr lang="tr-TR" dirty="0" err="1"/>
              <a:t>HMK'nun</a:t>
            </a:r>
            <a:r>
              <a:rPr lang="tr-TR" dirty="0"/>
              <a:t> 369. maddesinde belirtilen 'Kanunun açık hükmüne aykırılık' teşkil ettiği, bu itibarla bölge adliye mahkemesince verilen kararın temyizinin mümkün olduğu sonucuna varıldığından İstanbul Bölge Adliye Mahkemesi 39. Hukuk Dairesinin 01.09.2020 tarihli temyiz isteminin reddine ilişkin ek kararın kaldırılmasına karar verildikten sonra işin esasının incelenmesinde; </a:t>
            </a:r>
            <a:r>
              <a:rPr lang="tr-TR" b="1" dirty="0"/>
              <a:t>İlk derece mahkemesince tarafların gösterdikleri delillerin çoğu toplandığından Hukuk Muhakemeleri Kanununun 353/l-a-6. maddesi uyarınca eksik hususların ikmali için dosyanın ilk derece mahkemesine gönderilmesine karar verilmesi doğru olmadığı </a:t>
            </a:r>
            <a:r>
              <a:rPr lang="tr-TR" dirty="0"/>
              <a:t>gibi, eksik delillerin toplanması konusunda özellikle </a:t>
            </a:r>
            <a:r>
              <a:rPr lang="tr-TR" dirty="0" err="1"/>
              <a:t>HMK’nun</a:t>
            </a:r>
            <a:r>
              <a:rPr lang="tr-TR" dirty="0"/>
              <a:t> 353, 354 ve 373. maddeleri ele alındığında da, kanundaki düzenleme karşısında bölge adliye mahkemesince verilen kararın yerinde olmadığı anlaşılmaktadır.”</a:t>
            </a:r>
          </a:p>
        </p:txBody>
      </p:sp>
    </p:spTree>
    <p:extLst>
      <p:ext uri="{BB962C8B-B14F-4D97-AF65-F5344CB8AC3E}">
        <p14:creationId xmlns:p14="http://schemas.microsoft.com/office/powerpoint/2010/main" val="2709556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B35E141-22D6-B352-B737-F8757754CCB3}"/>
              </a:ext>
            </a:extLst>
          </p:cNvPr>
          <p:cNvSpPr>
            <a:spLocks noGrp="1"/>
          </p:cNvSpPr>
          <p:nvPr>
            <p:ph type="title"/>
          </p:nvPr>
        </p:nvSpPr>
        <p:spPr/>
        <p:txBody>
          <a:bodyPr/>
          <a:lstStyle/>
          <a:p>
            <a:r>
              <a:rPr lang="tr-TR" u="sng" baseline="30000" dirty="0">
                <a:solidFill>
                  <a:schemeClr val="tx1"/>
                </a:solidFill>
                <a:hlinkClick r:id="rId2">
                  <a:extLst>
                    <a:ext uri="{A12FA001-AC4F-418D-AE19-62706E023703}">
                      <ahyp:hlinkClr xmlns:ahyp="http://schemas.microsoft.com/office/drawing/2018/hyperlinkcolor" val="tx"/>
                    </a:ext>
                  </a:extLst>
                </a:hlinkClick>
              </a:rPr>
              <a:t>5. HD., E. 2020/9447 K. 2021/8170 T. 2.6.2021</a:t>
            </a:r>
            <a:endParaRPr lang="tr-TR" dirty="0">
              <a:solidFill>
                <a:schemeClr val="tx1"/>
              </a:solidFill>
            </a:endParaRPr>
          </a:p>
        </p:txBody>
      </p:sp>
      <p:sp>
        <p:nvSpPr>
          <p:cNvPr id="3" name="İçerik Yer Tutucusu 2">
            <a:extLst>
              <a:ext uri="{FF2B5EF4-FFF2-40B4-BE49-F238E27FC236}">
                <a16:creationId xmlns:a16="http://schemas.microsoft.com/office/drawing/2014/main" id="{C0549196-CCAC-F848-B6DE-B62A07BDC1FE}"/>
              </a:ext>
            </a:extLst>
          </p:cNvPr>
          <p:cNvSpPr>
            <a:spLocks noGrp="1"/>
          </p:cNvSpPr>
          <p:nvPr>
            <p:ph idx="1"/>
          </p:nvPr>
        </p:nvSpPr>
        <p:spPr>
          <a:xfrm>
            <a:off x="4509370" y="150312"/>
            <a:ext cx="7354413" cy="6707688"/>
          </a:xfrm>
        </p:spPr>
        <p:txBody>
          <a:bodyPr>
            <a:normAutofit fontScale="92500" lnSpcReduction="20000"/>
          </a:bodyPr>
          <a:lstStyle/>
          <a:p>
            <a:pPr algn="just"/>
            <a:r>
              <a:rPr lang="tr-TR" baseline="30000" dirty="0"/>
              <a:t>“Bölge Adliye Mahkemesince davalı idare vekilinin istinaf başvurusunun kabulü ile eksik inceleme sebebiyle ilk derece mahkemesi kararının kaldırılmasına, dosyanın ilk derece mahkemesine gönderilmesine dair hüküm kurulduğundan HMK 353/1-a-6 maddesi uyarınca karar verildiği görülmektedir. </a:t>
            </a:r>
            <a:r>
              <a:rPr lang="tr-TR" baseline="30000" dirty="0" err="1"/>
              <a:t>HMK'nun</a:t>
            </a:r>
            <a:r>
              <a:rPr lang="tr-TR" baseline="30000" dirty="0"/>
              <a:t> 353/l-a-6 maddesinde ise, İlk derece mahkemesince, uyuşmazlığın çözümünde etkili olabilecek ölçüde önemli delillerin toplanmamış veya değerlendirilmemiş olması ya da talebin önemli bir kısmı hakkında karar verilmemiş olması halinde, esasa ilişkin inceleme yapılmadan kararın kaldırılmasına kesin olarak karar verileceği düzenlenmiştir. </a:t>
            </a:r>
            <a:r>
              <a:rPr lang="tr-TR" baseline="30000" dirty="0" err="1"/>
              <a:t>HMK'nun</a:t>
            </a:r>
            <a:r>
              <a:rPr lang="tr-TR" baseline="30000" dirty="0"/>
              <a:t> 369.maddesinde ''Yargıtay, tarafların ileri sürdüğü temyiz sebepleri ile bağlı olmayıp, kanunun açık hükmüne aykırı gördüğü diğer hususları da inceleyebilir'' hükmü bulunmaktadır. Hukuk Muhakemeleri Kanunu’nun 353.maddesinde, bölge adliye mahkemesinin dosyayı ilk derece mahkemesine geri gönderme sebepleri tahdidi olarak sayılmıştır. Kanunda sayılan geri gönderme sebepleri arasında "delillerin eksik toplanması" bulunmamakta olup “uyuşmazlığın çözümünde etkili olabilecek ölçüde önemli delillerin toplanmamış veya değerlendirilmemiş olması ya da talebin önemli bir kısmı hakkında karar verilmemiş “olması vardır. Taraflarca gösterilen ve ilk derece mahkemesince toplanan deliller davanın esası hakkında hüküm kurmaya yeterli olduğundan Bölge Adliye Mahkemesince Hukuk Muhakemeleri Kanununun 353/l-a-6 maddesi uyarınca eksik hususların ikmali için dosyanın ilk derece mahkemesine gönderilmesine dair kesin verilen kararın </a:t>
            </a:r>
            <a:r>
              <a:rPr lang="tr-TR" baseline="30000" dirty="0" err="1"/>
              <a:t>HMK'nun</a:t>
            </a:r>
            <a:r>
              <a:rPr lang="tr-TR" baseline="30000" dirty="0"/>
              <a:t> 369. maddesinde belirtilen 'Kanunun açık hükmüne aykırılık' teşkil ettiği, bu itibarla bölge adliye mahkemesince verilen kararın temyizinin mümkün olduğu sonucuna varıldığından işin esasının incelenmesinde; İlk derece mahkemesince uyuşmazlığın </a:t>
            </a:r>
            <a:r>
              <a:rPr lang="tr-TR" baseline="30000" dirty="0" err="1"/>
              <a:t>çüzümünde</a:t>
            </a:r>
            <a:r>
              <a:rPr lang="tr-TR" baseline="30000" dirty="0"/>
              <a:t> etkili olabilecek ölçüde önemli deliller toplanmış ve değerlendirilmiş olup, Hukuk Muhakemeleri Kanununun 353/l-a-6. maddesi uyarınca eksik hususların ikmali için dosyanın ilk derece mahkemesine gönderilmesine karar verilmesi doğru olmadığı gibi, eksik delillerin toplanması konusunda özellikle </a:t>
            </a:r>
            <a:r>
              <a:rPr lang="tr-TR" baseline="30000" dirty="0" err="1"/>
              <a:t>HMK’nun</a:t>
            </a:r>
            <a:r>
              <a:rPr lang="tr-TR" baseline="30000" dirty="0"/>
              <a:t> 353, 354 ve 357/3. maddeleri ele alındığında da, kanundaki düzenleme karşısında bölge adliye mahkemesince verilen kararın yerinde olmadığı anlaşılmaktadır. Bu maddelere bakacak olursak; </a:t>
            </a:r>
            <a:r>
              <a:rPr lang="tr-TR" baseline="30000" dirty="0" err="1"/>
              <a:t>HMK'nun</a:t>
            </a:r>
            <a:r>
              <a:rPr lang="tr-TR" baseline="30000" dirty="0"/>
              <a:t> 353/l-b-3 maddesinde; "Yargılamada bulunan eksiklikler duruşma yapılmaksızın tamamlanacak nitelikte ise bunların tamamlanmasından sonra yeniden esas hakkında duruşma yapılmadan karar verilir” </a:t>
            </a:r>
            <a:r>
              <a:rPr lang="tr-TR" baseline="30000" dirty="0" err="1"/>
              <a:t>HMK'nun</a:t>
            </a:r>
            <a:r>
              <a:rPr lang="tr-TR" baseline="30000" dirty="0"/>
              <a:t> 354. maddesinde “(1) Bölge Adliye Mahkemesi hukuk dairesince inceleme, davanın özelliğine göre heyetçe veya görevlendirilecek bir üye tarafından yapılır. (2) İnceleme sırasında gereken hâllerde başka bir bölge adliye mahkemesi veya ilk derece mahkemesi istinabe edilebilir. Yine </a:t>
            </a:r>
            <a:r>
              <a:rPr lang="tr-TR" baseline="30000" dirty="0" err="1"/>
              <a:t>HMK'nun</a:t>
            </a:r>
            <a:r>
              <a:rPr lang="tr-TR" baseline="30000" dirty="0"/>
              <a:t> 357/3. maddesinde "İlk derece mahkemesinde usulüne uygun olarak gösterildiği halde incelenmeden reddedilen veya mücbir sebeple gösterilmesine olanak bulunmayan deliller bölge adliye mahkemesince incelenebilir.” şeklinde düzenleme bulunmaktadır. Yukarıda belirtilen hükümler değerlendirildiğinde; eksik delillerin bölge adliye mahkemesince toplanması gerektiğinden bölge adliye mahkemesince toplanan tüm deliller birlikte değerlendirilerek sonucuna göre bir karar verilmesi gerekirken yazılı şekilde hüküm kurulması..”.</a:t>
            </a:r>
            <a:endParaRPr lang="tr-TR" dirty="0"/>
          </a:p>
        </p:txBody>
      </p:sp>
    </p:spTree>
    <p:extLst>
      <p:ext uri="{BB962C8B-B14F-4D97-AF65-F5344CB8AC3E}">
        <p14:creationId xmlns:p14="http://schemas.microsoft.com/office/powerpoint/2010/main" val="3053465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A81A39-D40A-3B76-5E34-DE84B38B7337}"/>
              </a:ext>
            </a:extLst>
          </p:cNvPr>
          <p:cNvSpPr>
            <a:spLocks noGrp="1"/>
          </p:cNvSpPr>
          <p:nvPr>
            <p:ph type="title"/>
          </p:nvPr>
        </p:nvSpPr>
        <p:spPr/>
        <p:txBody>
          <a:bodyPr>
            <a:normAutofit fontScale="90000"/>
          </a:bodyPr>
          <a:lstStyle/>
          <a:p>
            <a:r>
              <a:rPr lang="tr-TR" u="sng" dirty="0">
                <a:solidFill>
                  <a:schemeClr val="tx1"/>
                </a:solidFill>
                <a:hlinkClick r:id="rId2">
                  <a:extLst>
                    <a:ext uri="{A12FA001-AC4F-418D-AE19-62706E023703}">
                      <ahyp:hlinkClr xmlns:ahyp="http://schemas.microsoft.com/office/drawing/2018/hyperlinkcolor" val="tx"/>
                    </a:ext>
                  </a:extLst>
                </a:hlinkClick>
              </a:rPr>
              <a:t>HGK., E. 2020/451 K. 2021/636 T. 27.5.2021</a:t>
            </a:r>
            <a:endParaRPr lang="tr-TR" dirty="0">
              <a:solidFill>
                <a:schemeClr val="tx1"/>
              </a:solidFill>
            </a:endParaRPr>
          </a:p>
        </p:txBody>
      </p:sp>
      <p:sp>
        <p:nvSpPr>
          <p:cNvPr id="3" name="İçerik Yer Tutucusu 2">
            <a:extLst>
              <a:ext uri="{FF2B5EF4-FFF2-40B4-BE49-F238E27FC236}">
                <a16:creationId xmlns:a16="http://schemas.microsoft.com/office/drawing/2014/main" id="{4BD96EB4-6ADF-DF3C-CD61-F22141E47960}"/>
              </a:ext>
            </a:extLst>
          </p:cNvPr>
          <p:cNvSpPr>
            <a:spLocks noGrp="1"/>
          </p:cNvSpPr>
          <p:nvPr>
            <p:ph idx="1"/>
          </p:nvPr>
        </p:nvSpPr>
        <p:spPr>
          <a:xfrm>
            <a:off x="4659683" y="275573"/>
            <a:ext cx="7402882" cy="6413326"/>
          </a:xfrm>
        </p:spPr>
        <p:txBody>
          <a:bodyPr>
            <a:normAutofit fontScale="77500" lnSpcReduction="20000"/>
          </a:bodyPr>
          <a:lstStyle/>
          <a:p>
            <a:pPr algn="just"/>
            <a:r>
              <a:rPr lang="tr-TR" dirty="0"/>
              <a:t>“…Bu kapsamda </a:t>
            </a:r>
            <a:r>
              <a:rPr lang="tr-TR" dirty="0" err="1"/>
              <a:t>HMK’nın</a:t>
            </a:r>
            <a:r>
              <a:rPr lang="tr-TR" dirty="0"/>
              <a:t> 353/1-a maddesinin 1-6 bentleri arasında sayılan usule ilişkin hukuka aykırılıklar tespit edildiğinde, ilk derece mahkemesine ait kararın esası incelenmeden kaldırılmasına ve davanın yeniden görülmesi için dosyanın kararı veren mahkemeye veya kendi yargı çevresinde uygun göreceği başka bir yer mahkemesine ya da görevli ve yetkili mahkemeye gönderilmesine kesin olarak karar verilecektir. </a:t>
            </a:r>
            <a:r>
              <a:rPr lang="tr-TR" dirty="0" err="1"/>
              <a:t>HMK’nın</a:t>
            </a:r>
            <a:r>
              <a:rPr lang="tr-TR" dirty="0"/>
              <a:t> 353/1-a maddesinde belirtilen durumlarda istinaf mahkemesi kararı esas yönünden inceleyemez (Kurtoğlu, 187-188). Bu nedenle madde metninden de açıkça anlaşılacağı üzere </a:t>
            </a:r>
            <a:r>
              <a:rPr lang="tr-TR" dirty="0" err="1"/>
              <a:t>HMK’nın</a:t>
            </a:r>
            <a:r>
              <a:rPr lang="tr-TR" dirty="0"/>
              <a:t> 353/1-a maddesinde 6 bent hâlinde sayılan hâllerde istinaf mahkemesinin verdiği esası incelemeden ilk derece mahkemesi kararının kaldırılması ve dosyanın ilgili ilk derece mahkemesine gönderilmesi kararları kesin olduğundan temyiz edilemez (…) Öte yandan 7251 sayılı Kanun ile Hukuk Muhakemeleri Kanunu’nun 362. maddesine eklenen (g) bendine göre “353 üncü maddenin birinci fıkrasının (a) bendi kapsamında verilen kararlar” hakkında temyiz yoluna başvurulamayacağı açıkça hüküm altına alınmış olup, hükmün gerekçesinde de; 353. maddenin birinci fıkrasının (a) bendi kapsamına giren durumlarda bölge adliye mahkemesinin duruşma yapmadan kesin olarak karar vereceği, fıkraya eklenen yeni (g) bendiyle, 353. madde hükmü ile uyum sağlanarak Kanunun bütünlüğünün korunması amaçlandığı ifade edilerek 353. maddenin birinci fıkrasının (a) bendi kapsamında verilen kararların kesin nitelikte olduğu vurgulanmıştır (…) Hukuk Genel Kurulunda yapılan görüşmeler sırasında yönetici seçimi, apartman yönetim giderleri gibi hususların taşınmazın aynı ile ilgili olduğu, somut olayda da icra takibine dayanan hususların taşınmazın aynını ilgilendirdiği, istinaf mahkemesi kararının kesin mahiyette olup olmadığına </a:t>
            </a:r>
            <a:r>
              <a:rPr lang="tr-TR" dirty="0" err="1"/>
              <a:t>HMK’nın</a:t>
            </a:r>
            <a:r>
              <a:rPr lang="tr-TR" dirty="0"/>
              <a:t> 353/1-a-b ve 362/1-b maddelerinin birlikte değerlendirilerek karar verilmesi gerektiği, bu nedenle istinaf mahkemesi kararının kesin nitelikte olmadığı görüşü ileri sürülmüş ise de bu görüş, Kurul çoğunluğu tarafından benimsenmemiştir (…) Hâl böyle olunca bölge adliye mahkemelerinin </a:t>
            </a:r>
            <a:r>
              <a:rPr lang="tr-TR" dirty="0" err="1"/>
              <a:t>HMK’nın</a:t>
            </a:r>
            <a:r>
              <a:rPr lang="tr-TR" dirty="0"/>
              <a:t> 353. maddesinin birinci fıkrasının (a) bendi kapsamına giren kararlarının kesin nitelikte olduğu cihetle İstanbul Bölge Adliye Mahkemesi 36. Hukuk Dairesince verilen direnme kararı yerindedir…”</a:t>
            </a:r>
          </a:p>
        </p:txBody>
      </p:sp>
    </p:spTree>
    <p:extLst>
      <p:ext uri="{BB962C8B-B14F-4D97-AF65-F5344CB8AC3E}">
        <p14:creationId xmlns:p14="http://schemas.microsoft.com/office/powerpoint/2010/main" val="1424954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0CFBCF-D3C0-A9BA-7A54-BA868C5FC459}"/>
              </a:ext>
            </a:extLst>
          </p:cNvPr>
          <p:cNvSpPr>
            <a:spLocks noGrp="1"/>
          </p:cNvSpPr>
          <p:nvPr>
            <p:ph type="title"/>
          </p:nvPr>
        </p:nvSpPr>
        <p:spPr/>
        <p:txBody>
          <a:bodyPr>
            <a:normAutofit fontScale="90000"/>
          </a:bodyPr>
          <a:lstStyle/>
          <a:p>
            <a:r>
              <a:rPr lang="tr-TR" b="1" u="sng" dirty="0">
                <a:solidFill>
                  <a:schemeClr val="tx1"/>
                </a:solidFill>
                <a:hlinkClick r:id="rId2">
                  <a:extLst>
                    <a:ext uri="{A12FA001-AC4F-418D-AE19-62706E023703}">
                      <ahyp:hlinkClr xmlns:ahyp="http://schemas.microsoft.com/office/drawing/2018/hyperlinkcolor" val="tx"/>
                    </a:ext>
                  </a:extLst>
                </a:hlinkClick>
              </a:rPr>
              <a:t>7. HD., E. 2021/7587 K. 2021/3268 T. 26.11.2021</a:t>
            </a:r>
            <a:br>
              <a:rPr lang="tr-TR" b="1" dirty="0"/>
            </a:br>
            <a:endParaRPr lang="tr-TR" dirty="0"/>
          </a:p>
        </p:txBody>
      </p:sp>
      <p:sp>
        <p:nvSpPr>
          <p:cNvPr id="3" name="İçerik Yer Tutucusu 2">
            <a:extLst>
              <a:ext uri="{FF2B5EF4-FFF2-40B4-BE49-F238E27FC236}">
                <a16:creationId xmlns:a16="http://schemas.microsoft.com/office/drawing/2014/main" id="{B54690DD-6AA3-DF1B-B5A0-ACEE1FB5DD4B}"/>
              </a:ext>
            </a:extLst>
          </p:cNvPr>
          <p:cNvSpPr>
            <a:spLocks noGrp="1"/>
          </p:cNvSpPr>
          <p:nvPr>
            <p:ph idx="1"/>
          </p:nvPr>
        </p:nvSpPr>
        <p:spPr/>
        <p:txBody>
          <a:bodyPr>
            <a:normAutofit lnSpcReduction="10000"/>
          </a:bodyPr>
          <a:lstStyle/>
          <a:p>
            <a:pPr algn="just"/>
            <a:r>
              <a:rPr lang="tr-TR" dirty="0"/>
              <a:t>“…Somut olayda; İstanbul Bölge Adliye Mahkemesi 3. Hukuk Dairesinin 04.02.2021 tarihli kararıyla yerel mahkeme kararının Hukuk Muhakemeleri Kanununun 353/1-a-6 maddesi gereğine kesin olarak kaldırılmasına karar verildiği anlaşılmaktadır. Hukuk Muhakemeleri Kanununun 353/1-a maddesinde de açıkça belirtildiği üzere verilen karar kesin nitelikte olduğundan davalı vekilinin temyiz talebinin bu nedenle reddine karar verilmesi gerekirken, hatalı gerekçeyle Hukuk Muhakemeleri Kanununun 362/1-a maddesi uyarınca reddine karar verilmesi doğru değil ise de sonuç olarak temyiz isteminin reddi yerinde olduğundan İstanbul Bölge Adliye Mahkemesi 3. Hukuk Dairesinin 09.04.2021 tarih, 2019/725 Esas-2021/290 K sayılı ek kararının gerekçesinin düzeltilerek onanması gerekmiştir…”</a:t>
            </a:r>
          </a:p>
          <a:p>
            <a:pPr marL="0" indent="0">
              <a:buNone/>
            </a:pPr>
            <a:endParaRPr lang="tr-TR" dirty="0"/>
          </a:p>
        </p:txBody>
      </p:sp>
    </p:spTree>
    <p:extLst>
      <p:ext uri="{BB962C8B-B14F-4D97-AF65-F5344CB8AC3E}">
        <p14:creationId xmlns:p14="http://schemas.microsoft.com/office/powerpoint/2010/main" val="763222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321C06-A093-A39D-6FCA-38F2ADCD483F}"/>
              </a:ext>
            </a:extLst>
          </p:cNvPr>
          <p:cNvSpPr>
            <a:spLocks noGrp="1"/>
          </p:cNvSpPr>
          <p:nvPr>
            <p:ph type="title"/>
          </p:nvPr>
        </p:nvSpPr>
        <p:spPr>
          <a:xfrm>
            <a:off x="888631" y="2349925"/>
            <a:ext cx="2512491" cy="2456442"/>
          </a:xfrm>
        </p:spPr>
        <p:txBody>
          <a:bodyPr>
            <a:normAutofit fontScale="90000"/>
          </a:bodyPr>
          <a:lstStyle/>
          <a:p>
            <a:r>
              <a:rPr lang="tr-TR" dirty="0">
                <a:solidFill>
                  <a:schemeClr val="tx1"/>
                </a:solidFill>
              </a:rPr>
              <a:t>5. HD.’</a:t>
            </a:r>
            <a:r>
              <a:rPr lang="tr-TR" dirty="0" err="1">
                <a:solidFill>
                  <a:schemeClr val="tx1"/>
                </a:solidFill>
              </a:rPr>
              <a:t>nin</a:t>
            </a:r>
            <a:r>
              <a:rPr lang="tr-TR" dirty="0">
                <a:solidFill>
                  <a:schemeClr val="tx1"/>
                </a:solidFill>
              </a:rPr>
              <a:t> aynı yöndeki diğer kararları</a:t>
            </a:r>
          </a:p>
        </p:txBody>
      </p:sp>
      <p:sp>
        <p:nvSpPr>
          <p:cNvPr id="3" name="İçerik Yer Tutucusu 2">
            <a:extLst>
              <a:ext uri="{FF2B5EF4-FFF2-40B4-BE49-F238E27FC236}">
                <a16:creationId xmlns:a16="http://schemas.microsoft.com/office/drawing/2014/main" id="{ABC0C88E-FBB6-126B-34DE-71F3D473CCD4}"/>
              </a:ext>
            </a:extLst>
          </p:cNvPr>
          <p:cNvSpPr>
            <a:spLocks noGrp="1"/>
          </p:cNvSpPr>
          <p:nvPr>
            <p:ph idx="1"/>
          </p:nvPr>
        </p:nvSpPr>
        <p:spPr>
          <a:xfrm>
            <a:off x="4226311" y="137786"/>
            <a:ext cx="7873831" cy="6720214"/>
          </a:xfrm>
        </p:spPr>
        <p:txBody>
          <a:bodyPr>
            <a:normAutofit fontScale="70000" lnSpcReduction="20000"/>
          </a:bodyPr>
          <a:lstStyle/>
          <a:p>
            <a:pPr algn="just"/>
            <a:r>
              <a:rPr lang="tr-TR" dirty="0"/>
              <a:t>“…</a:t>
            </a:r>
            <a:r>
              <a:rPr lang="tr-TR" dirty="0" err="1"/>
              <a:t>HMK’nın</a:t>
            </a:r>
            <a:r>
              <a:rPr lang="tr-TR" dirty="0"/>
              <a:t> 353/l-a-6 maddesinde, ilk derece mahkemesince, uyuşmazlığın çözümünde etkili olabilecek ölçüde önemli delillerin toplanmamış veya değerlendirilmemiş olması ya da talebin önemli bir kısmı hakkında karar verilmemiş olması halinde, esasa ilişkin inceleme yapılmadan kararın kaldırılmasına kesin olarak karar verileceği düzenlenmiştir. Yargıtay Hukuk Genel Kurulu’nun 27/05/2021 gün ve 2020/(20)5-451 Esas, 2021/636 Karar sayılı ilamı da gözetilerek, 6100 sayılı Hukuk Muhakemeleri Kanunu’nun 353/1-a-6. maddesi gereğince verilen karar; aynı kanunun 353/1-a ve 7251 sayılı Kanun’un 39. maddesi ile eklenen 362/1-g maddesi uyarınca kesin olduğundan temyizi kabil kararlardan değildir…”</a:t>
            </a:r>
            <a:r>
              <a:rPr lang="tr-TR" u="sng" dirty="0">
                <a:hlinkClick r:id="rId2"/>
              </a:rPr>
              <a:t>5. HD., E. 2021/5580 K. 2021/12812 T. 10.11.2021</a:t>
            </a:r>
            <a:r>
              <a:rPr lang="tr-TR" dirty="0"/>
              <a:t> ; “…</a:t>
            </a:r>
            <a:r>
              <a:rPr lang="tr-TR" dirty="0" err="1"/>
              <a:t>HMK'nın</a:t>
            </a:r>
            <a:r>
              <a:rPr lang="tr-TR" dirty="0"/>
              <a:t> 353/1-a-6 maddesinde, ilk derece mahkemesince, uyuşmazlığın çözümünde etkili olabilecek ölçüde önemli delillerin toplanmamış veya değerlendirilmemiş olması ya da talebin önemli bir kısmı hakkında karar verilmemiş olması halinde , esasa ilişkin inceleme yapılmadan kararın kaldırılmasına kesin olarak karar verileceği düzenlenmiştir. Yargıtay Hukuk Genel Kurulu'nun 27/05/2021 gün ve 2020(20)5- 451 Esas 2021/636 Karar sayılı ilamı da gözetilerek, 6100 sayılı Hukuk Muhakemeleri Kanununun 353/1-a-6. maddesi gereğince verilen karar; aynı kanunun 353/1-a ve 7251 sayılı Kanunun 39.maddesi ile eklenen 362/1-g maddesi uyarınca kesin olup, kesin olarak verilen hükümlerin tashihi ve tavzihine istemine ilişkin verilen kararlar da kesindir…” </a:t>
            </a:r>
            <a:r>
              <a:rPr lang="tr-TR" u="sng" dirty="0">
                <a:hlinkClick r:id="rId3"/>
              </a:rPr>
              <a:t>5. HD., E. 2021/2433 K. 2021/12870 T. 10.11.2021</a:t>
            </a:r>
            <a:r>
              <a:rPr lang="tr-TR" u="sng" dirty="0"/>
              <a:t> ; </a:t>
            </a:r>
            <a:r>
              <a:rPr lang="tr-TR" dirty="0"/>
              <a:t>“…HMK 353/1-a-6 maddesi uyarınca kesin olarak verilen hükmün bir kısım davalılar vekili tarafından 6100 sayılı </a:t>
            </a:r>
            <a:r>
              <a:rPr lang="tr-TR" dirty="0" err="1"/>
              <a:t>HMK'nın</a:t>
            </a:r>
            <a:r>
              <a:rPr lang="tr-TR" dirty="0"/>
              <a:t> 304.maddesi uyarınca tashihi ve 305/A maddesi uyarınca tamamlanması isteminde bulunulmuş olup, söz konusu talebin reddine dair verilen 05.01.2021 tarihli karar bir kısım davalılar vekilince temyiz edilmiştir. </a:t>
            </a:r>
            <a:r>
              <a:rPr lang="tr-TR" dirty="0" err="1"/>
              <a:t>HMK'nın</a:t>
            </a:r>
            <a:r>
              <a:rPr lang="tr-TR" dirty="0"/>
              <a:t> 353/1-a-6 maddesinde, ilk derece mahkemesince, uyuşmazlığın çözümünde etkili olabilecek ölçüde önemli delillerin toplanmamış veya değerlendirilmemiş olması ya da talebin önemli bir kısmı hakkında karar verilmemiş olması halinde , esasa ilişkin inceleme yapılmadan kararın kaldırılmasına kesin olarak karar verileceği düzenlenmiştir. Yargıtay Hukuk Genel Kurulu'nun 27/05/2021 gün ve 2020(20)5- 451 Esas 2021/636 Karar sayılı ilamı da gözetilerek, 6100 sayılı Hukuk Muhakemeleri Kanununun 353/1-a-6. maddesi gereğince verilen karar; aynı kanunun 353/1-a ve 7251 sayılı Kanunun 39.maddesi ile eklenen 362/1-g maddesi uyarınca kesin olup, kesin olarak verilen hükümlerin tashihi ve tavzihine istemine ilişkin verilen kararlar da kesindir. Bu nedenle bir kısım davalılar vekilinin temyiz dilekçesinin REDDİNE…” </a:t>
            </a:r>
          </a:p>
        </p:txBody>
      </p:sp>
    </p:spTree>
    <p:extLst>
      <p:ext uri="{BB962C8B-B14F-4D97-AF65-F5344CB8AC3E}">
        <p14:creationId xmlns:p14="http://schemas.microsoft.com/office/powerpoint/2010/main" val="2450876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1ED2D5-AEBD-0746-8D73-047088C05DD1}"/>
              </a:ext>
            </a:extLst>
          </p:cNvPr>
          <p:cNvSpPr>
            <a:spLocks noGrp="1"/>
          </p:cNvSpPr>
          <p:nvPr>
            <p:ph type="title"/>
          </p:nvPr>
        </p:nvSpPr>
        <p:spPr>
          <a:xfrm>
            <a:off x="438411" y="1302706"/>
            <a:ext cx="4459266" cy="4634631"/>
          </a:xfrm>
        </p:spPr>
        <p:txBody>
          <a:bodyPr>
            <a:normAutofit fontScale="90000"/>
          </a:bodyPr>
          <a:lstStyle/>
          <a:p>
            <a:r>
              <a:rPr lang="tr-TR" u="sng" dirty="0">
                <a:solidFill>
                  <a:schemeClr val="tx1"/>
                </a:solidFill>
                <a:hlinkClick r:id="rId2">
                  <a:extLst>
                    <a:ext uri="{A12FA001-AC4F-418D-AE19-62706E023703}">
                      <ahyp:hlinkClr xmlns:ahyp="http://schemas.microsoft.com/office/drawing/2018/hyperlinkcolor" val="tx"/>
                    </a:ext>
                  </a:extLst>
                </a:hlinkClick>
              </a:rPr>
              <a:t>5. HD., </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E. 2020/4017 </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K. 2021/4216 </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T. 29.3.2021</a:t>
            </a:r>
            <a:br>
              <a:rPr lang="tr-TR" u="sng" dirty="0">
                <a:solidFill>
                  <a:schemeClr val="tx1"/>
                </a:solidFill>
              </a:rPr>
            </a:br>
            <a:r>
              <a:rPr lang="tr-TR" u="sng" dirty="0">
                <a:solidFill>
                  <a:schemeClr val="tx1"/>
                </a:solidFill>
              </a:rPr>
              <a:t>(</a:t>
            </a:r>
            <a:r>
              <a:rPr lang="tr-TR" dirty="0">
                <a:solidFill>
                  <a:schemeClr val="tx1"/>
                </a:solidFill>
              </a:rPr>
              <a:t>Aynı yönde : </a:t>
            </a:r>
            <a:br>
              <a:rPr lang="tr-TR" dirty="0">
                <a:solidFill>
                  <a:schemeClr val="tx1"/>
                </a:solidFill>
              </a:rPr>
            </a:br>
            <a:r>
              <a:rPr lang="tr-TR" u="sng" dirty="0">
                <a:solidFill>
                  <a:schemeClr val="tx1"/>
                </a:solidFill>
                <a:hlinkClick r:id="rId3">
                  <a:extLst>
                    <a:ext uri="{A12FA001-AC4F-418D-AE19-62706E023703}">
                      <ahyp:hlinkClr xmlns:ahyp="http://schemas.microsoft.com/office/drawing/2018/hyperlinkcolor" val="tx"/>
                    </a:ext>
                  </a:extLst>
                </a:hlinkClick>
              </a:rPr>
              <a:t>5. HD., E. 2020/9770 K. 2021/6616, 28.4.2021</a:t>
            </a:r>
            <a:r>
              <a:rPr lang="tr-TR" u="sng" dirty="0">
                <a:solidFill>
                  <a:schemeClr val="tx1"/>
                </a:solidFill>
              </a:rPr>
              <a:t>)</a:t>
            </a:r>
            <a:br>
              <a:rPr lang="tr-TR" dirty="0">
                <a:solidFill>
                  <a:schemeClr val="tx1"/>
                </a:solidFill>
              </a:rPr>
            </a:br>
            <a:endParaRPr lang="tr-TR" dirty="0">
              <a:solidFill>
                <a:schemeClr val="tx1"/>
              </a:solidFill>
            </a:endParaRPr>
          </a:p>
        </p:txBody>
      </p:sp>
      <p:sp>
        <p:nvSpPr>
          <p:cNvPr id="3" name="İçerik Yer Tutucusu 2">
            <a:extLst>
              <a:ext uri="{FF2B5EF4-FFF2-40B4-BE49-F238E27FC236}">
                <a16:creationId xmlns:a16="http://schemas.microsoft.com/office/drawing/2014/main" id="{E26305F5-8DEB-854F-9621-2518262176BE}"/>
              </a:ext>
            </a:extLst>
          </p:cNvPr>
          <p:cNvSpPr>
            <a:spLocks noGrp="1"/>
          </p:cNvSpPr>
          <p:nvPr>
            <p:ph idx="1"/>
          </p:nvPr>
        </p:nvSpPr>
        <p:spPr>
          <a:xfrm>
            <a:off x="5118447" y="803186"/>
            <a:ext cx="6806331" cy="5248622"/>
          </a:xfrm>
        </p:spPr>
        <p:txBody>
          <a:bodyPr>
            <a:normAutofit fontScale="92500" lnSpcReduction="20000"/>
          </a:bodyPr>
          <a:lstStyle/>
          <a:p>
            <a:pPr algn="just"/>
            <a:r>
              <a:rPr lang="tr-TR" i="1" dirty="0"/>
              <a:t>“…Hukuk Muhakemeleri Kanunu’nun 353.maddesinde, bölge adliye mahkemesinin dosyayı ilk derece mahkemesine geri gönderme sebepleri tahdidi olarak sayılmıştır. Kanunda sayılan geri gönderme sebepleri arasında "delillerin eksik toplanması" bulunmamakta olup “uyuşmazlığın çözümünde etkili olabilecek ölçüde önemli delillerin toplanmamış veya değerlendirilmemiş olması ya da talebin önemli bir kısmı hakkında karar verilmemiş “olması vardır. Taraflarca gösterilen ve ilk derece mahkemesince toplanan deliller davanın esası hakkında hüküm kurmaya yeterli olduğundan Bölge Adliye Mahkemesince Hukuk Muhakemeleri Kanununun 353/l-a-6 maddesi uyarınca eksik hususların ikmali için dosyanın ilk derece mahkemesine gönderilmesine dair kesin verilen kararın </a:t>
            </a:r>
            <a:r>
              <a:rPr lang="tr-TR" i="1" dirty="0" err="1"/>
              <a:t>HMK'nun</a:t>
            </a:r>
            <a:r>
              <a:rPr lang="tr-TR" i="1" dirty="0"/>
              <a:t> 369. maddesinde belirtilen 'Kanunun açık hükmüne aykırılık' teşkil ettiği, bu itibarla bölge adliye mahkemesince verilen kararın temyizinin mümkün olduğu sonucuna varıldığından ... Bölge Adliye Mahkemesi 39. Hukuk Dairesinin 18.02.2020 tarihli temyiz isteminin reddine ilişkin ek kararın kaldırılmasına karar verildikten sonra işin esasının incelenmesinde…” </a:t>
            </a:r>
            <a:endParaRPr lang="tr-TR" dirty="0"/>
          </a:p>
        </p:txBody>
      </p:sp>
    </p:spTree>
    <p:extLst>
      <p:ext uri="{BB962C8B-B14F-4D97-AF65-F5344CB8AC3E}">
        <p14:creationId xmlns:p14="http://schemas.microsoft.com/office/powerpoint/2010/main" val="478768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056BF6-35B6-5B79-2C3A-29BFAD1C6247}"/>
              </a:ext>
            </a:extLst>
          </p:cNvPr>
          <p:cNvSpPr>
            <a:spLocks noGrp="1"/>
          </p:cNvSpPr>
          <p:nvPr>
            <p:ph type="title"/>
          </p:nvPr>
        </p:nvSpPr>
        <p:spPr/>
        <p:txBody>
          <a:bodyPr>
            <a:normAutofit fontScale="90000"/>
          </a:bodyPr>
          <a:lstStyle/>
          <a:p>
            <a:r>
              <a:rPr lang="tr-TR" b="0" i="0" dirty="0">
                <a:solidFill>
                  <a:srgbClr val="000000"/>
                </a:solidFill>
                <a:effectLst/>
                <a:latin typeface="Times New Roman" panose="02020603050405020304" pitchFamily="18" charset="0"/>
              </a:rPr>
              <a:t>HGK. </a:t>
            </a:r>
            <a:br>
              <a:rPr lang="tr-TR" b="0" i="0" dirty="0">
                <a:solidFill>
                  <a:srgbClr val="000000"/>
                </a:solidFill>
                <a:effectLst/>
                <a:latin typeface="Times New Roman" panose="02020603050405020304" pitchFamily="18" charset="0"/>
              </a:rPr>
            </a:br>
            <a:r>
              <a:rPr lang="tr-TR" b="0" i="0" dirty="0">
                <a:solidFill>
                  <a:srgbClr val="000000"/>
                </a:solidFill>
                <a:effectLst/>
                <a:latin typeface="Times New Roman" panose="02020603050405020304" pitchFamily="18" charset="0"/>
              </a:rPr>
              <a:t>27.09.2022 T. </a:t>
            </a:r>
            <a:br>
              <a:rPr lang="tr-TR" b="0" i="0" dirty="0">
                <a:solidFill>
                  <a:srgbClr val="000000"/>
                </a:solidFill>
                <a:effectLst/>
                <a:latin typeface="Times New Roman" panose="02020603050405020304" pitchFamily="18" charset="0"/>
              </a:rPr>
            </a:br>
            <a:r>
              <a:rPr lang="tr-TR" b="0" i="0" dirty="0">
                <a:solidFill>
                  <a:srgbClr val="000000"/>
                </a:solidFill>
                <a:effectLst/>
                <a:latin typeface="Times New Roman" panose="02020603050405020304" pitchFamily="18" charset="0"/>
              </a:rPr>
              <a:t>E: 2020/238, </a:t>
            </a:r>
            <a:br>
              <a:rPr lang="tr-TR" b="0" i="0" dirty="0">
                <a:solidFill>
                  <a:srgbClr val="000000"/>
                </a:solidFill>
                <a:effectLst/>
                <a:latin typeface="Times New Roman" panose="02020603050405020304" pitchFamily="18" charset="0"/>
              </a:rPr>
            </a:br>
            <a:r>
              <a:rPr lang="tr-TR" b="0" i="0" dirty="0">
                <a:solidFill>
                  <a:srgbClr val="000000"/>
                </a:solidFill>
                <a:effectLst/>
                <a:latin typeface="Times New Roman" panose="02020603050405020304" pitchFamily="18" charset="0"/>
              </a:rPr>
              <a:t>K: 1161</a:t>
            </a:r>
            <a:endParaRPr lang="tr-TR" dirty="0"/>
          </a:p>
        </p:txBody>
      </p:sp>
      <p:sp>
        <p:nvSpPr>
          <p:cNvPr id="3" name="İçerik Yer Tutucusu 2">
            <a:extLst>
              <a:ext uri="{FF2B5EF4-FFF2-40B4-BE49-F238E27FC236}">
                <a16:creationId xmlns:a16="http://schemas.microsoft.com/office/drawing/2014/main" id="{614632AC-5BAF-EF3C-AF91-5EE2D9BEC3C9}"/>
              </a:ext>
            </a:extLst>
          </p:cNvPr>
          <p:cNvSpPr>
            <a:spLocks noGrp="1"/>
          </p:cNvSpPr>
          <p:nvPr>
            <p:ph idx="1"/>
          </p:nvPr>
        </p:nvSpPr>
        <p:spPr/>
        <p:txBody>
          <a:bodyPr>
            <a:normAutofit/>
          </a:bodyPr>
          <a:lstStyle/>
          <a:p>
            <a:pPr algn="just"/>
            <a:r>
              <a:rPr lang="tr-TR" sz="2400" b="0" i="1" dirty="0">
                <a:solidFill>
                  <a:srgbClr val="000000"/>
                </a:solidFill>
                <a:effectLst/>
                <a:latin typeface="Times New Roman" panose="02020603050405020304" pitchFamily="18" charset="0"/>
              </a:rPr>
              <a:t>«…madde metninden de açıkça anlaşılacağı üzere </a:t>
            </a:r>
            <a:r>
              <a:rPr lang="tr-TR" sz="2400" b="0" i="1" dirty="0" err="1">
                <a:solidFill>
                  <a:srgbClr val="000000"/>
                </a:solidFill>
                <a:effectLst/>
                <a:latin typeface="Times New Roman" panose="02020603050405020304" pitchFamily="18" charset="0"/>
              </a:rPr>
              <a:t>HMK’nın</a:t>
            </a:r>
            <a:r>
              <a:rPr lang="tr-TR" sz="2400" b="0" i="1" dirty="0">
                <a:solidFill>
                  <a:srgbClr val="000000"/>
                </a:solidFill>
                <a:effectLst/>
                <a:latin typeface="Times New Roman" panose="02020603050405020304" pitchFamily="18" charset="0"/>
              </a:rPr>
              <a:t> 353/1-a maddesinde 6 bent hâlinde sayılan hâllerde istinaf mahkemesinin verdiği esası incelemeden ilk derece mahkemesi kararının kaldırılması ve dosyanın ilgili ilk derece mahkemesine gönderilmesi kararları kesin olduğundan temyiz edilemez…»</a:t>
            </a:r>
            <a:endParaRPr lang="tr-TR" sz="2400" i="1" dirty="0"/>
          </a:p>
        </p:txBody>
      </p:sp>
    </p:spTree>
    <p:extLst>
      <p:ext uri="{BB962C8B-B14F-4D97-AF65-F5344CB8AC3E}">
        <p14:creationId xmlns:p14="http://schemas.microsoft.com/office/powerpoint/2010/main" val="2935625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831267-5CAE-41B8-A1CC-66FE1628A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437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79EE808-85F9-455B-B8F9-FBE90075F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89DCC09-ED44-478A-8F79-A02EBAF7A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8E2E2454-5C03-4173-B8FE-1AB94658D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2E8C684E-09F3-4317-A7D3-3D18C3593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C5505EC4-4943-4963-98E8-69AF3FDF0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4562C7B8-8AFB-4DDB-B72F-284990D5C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3443E48-282C-4250-A466-0EC71FB9E1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E1DA5A47-4EF3-4987-A0B2-0D48C03004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97C0249-6965-4479-85DD-65D339807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593CC77F-968A-4E39-A274-8278279149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1238E5CF-CAEC-4B5C-9DB6-A40F03FB3A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BD96636-6E63-4D65-A35C-92653FC48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8D56D53D-1432-4D95-B0DD-3799916FD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15107AD-3A21-4847-8F6C-C40629276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74B4AC16-93AF-4037-B469-BD1BAB95C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57AEC385-0F84-4743-A483-0E9711446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90B47478-85F0-4BCA-9C98-48B633FD5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8F8E9C6-76DE-42DF-9CD7-B9789CDE1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660FFC41-5F89-4B42-913F-7FB17806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B956442-7A16-4B5B-908F-D69FC0A93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B54D797E-632B-4287-907B-A96D2CCBF4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BF7D9703-D82B-498D-AA68-475F298F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F8D580F2-1EDA-4B5F-98EB-EF8F18E9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E0F2EADF-2A67-482F-B290-DED5172BB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 name="Isosceles Triangle 22">
              <a:extLst>
                <a:ext uri="{FF2B5EF4-FFF2-40B4-BE49-F238E27FC236}">
                  <a16:creationId xmlns:a16="http://schemas.microsoft.com/office/drawing/2014/main" id="{39BCFDA0-B04D-4835-A135-02F8969F3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6DD3C0B8-C176-40C2-93F5-670E2BAC7D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Başlık 1">
            <a:extLst>
              <a:ext uri="{FF2B5EF4-FFF2-40B4-BE49-F238E27FC236}">
                <a16:creationId xmlns:a16="http://schemas.microsoft.com/office/drawing/2014/main" id="{F0706B7F-0212-6447-B4B9-A3FC715B394F}"/>
              </a:ext>
            </a:extLst>
          </p:cNvPr>
          <p:cNvSpPr>
            <a:spLocks noGrp="1"/>
          </p:cNvSpPr>
          <p:nvPr>
            <p:ph type="title"/>
          </p:nvPr>
        </p:nvSpPr>
        <p:spPr>
          <a:xfrm>
            <a:off x="888631" y="2349925"/>
            <a:ext cx="3498979" cy="2456442"/>
          </a:xfrm>
        </p:spPr>
        <p:txBody>
          <a:bodyPr>
            <a:normAutofit/>
          </a:bodyPr>
          <a:lstStyle/>
          <a:p>
            <a:r>
              <a:rPr lang="tr-TR" sz="3100" b="1" cap="all" dirty="0"/>
              <a:t>AYM</a:t>
            </a:r>
            <a:br>
              <a:rPr lang="tr-TR" sz="3100" dirty="0"/>
            </a:br>
            <a:r>
              <a:rPr lang="tr-TR" sz="3100" b="1" dirty="0"/>
              <a:t>R.G. Tarih: 23/2/2022</a:t>
            </a:r>
            <a:br>
              <a:rPr lang="tr-TR" sz="3100" b="1" dirty="0"/>
            </a:br>
            <a:r>
              <a:rPr lang="tr-TR" sz="3100" b="1" dirty="0"/>
              <a:t>S. 31759</a:t>
            </a:r>
            <a:br>
              <a:rPr lang="tr-TR" sz="3100" dirty="0"/>
            </a:br>
            <a:endParaRPr lang="tr-TR" sz="3100" dirty="0"/>
          </a:p>
        </p:txBody>
      </p:sp>
      <p:sp>
        <p:nvSpPr>
          <p:cNvPr id="3" name="İçerik Yer Tutucusu 2">
            <a:extLst>
              <a:ext uri="{FF2B5EF4-FFF2-40B4-BE49-F238E27FC236}">
                <a16:creationId xmlns:a16="http://schemas.microsoft.com/office/drawing/2014/main" id="{8F256303-9EAF-1F44-85D6-1387118CE1CF}"/>
              </a:ext>
            </a:extLst>
          </p:cNvPr>
          <p:cNvSpPr>
            <a:spLocks noGrp="1"/>
          </p:cNvSpPr>
          <p:nvPr>
            <p:ph idx="1"/>
          </p:nvPr>
        </p:nvSpPr>
        <p:spPr>
          <a:xfrm>
            <a:off x="5118447" y="674687"/>
            <a:ext cx="6475065" cy="5377121"/>
          </a:xfrm>
        </p:spPr>
        <p:txBody>
          <a:bodyPr>
            <a:normAutofit/>
          </a:bodyPr>
          <a:lstStyle/>
          <a:p>
            <a:pPr>
              <a:lnSpc>
                <a:spcPct val="110000"/>
              </a:lnSpc>
            </a:pPr>
            <a:endParaRPr lang="tr-TR" sz="1500" b="1" dirty="0"/>
          </a:p>
          <a:p>
            <a:pPr algn="just">
              <a:lnSpc>
                <a:spcPct val="110000"/>
              </a:lnSpc>
            </a:pPr>
            <a:r>
              <a:rPr lang="tr-TR" sz="1500" b="1" dirty="0"/>
              <a:t>İTİRAZLARIN KONUSU:</a:t>
            </a:r>
            <a:r>
              <a:rPr lang="tr-TR" sz="1500" dirty="0"/>
              <a:t> 12/1/2011 tarihli ve 6100 sayılı Hukuk Muhakemeleri Kanunu’nun 353. maddesinin (a) bendinin 22/7/2020 tarihli ve 7251 sayılı Kanun’un 35. maddesiyle değiştirilen (6) numaralı alt bendinin Anayasa’nın 2., 5., 10., 36., 38., 87. ve 141. maddelerine aykırılığı ileri sürülerek iptaline karar verilmesi talebidir.</a:t>
            </a:r>
          </a:p>
          <a:p>
            <a:pPr algn="just">
              <a:lnSpc>
                <a:spcPct val="110000"/>
              </a:lnSpc>
            </a:pPr>
            <a:r>
              <a:rPr lang="tr-TR" sz="1500" b="1" dirty="0"/>
              <a:t>HÜKÜM: </a:t>
            </a:r>
            <a:r>
              <a:rPr lang="tr-TR" sz="1500" dirty="0"/>
              <a:t>12/1/2011 tarihli ve 6100 sayılı Hukuk Muhakemeleri Kanunu’nun 353. maddesinin (a) bendinin 22/7/2020 tarihli ve 7251 sayılı Kanun’un 35. maddesiyle değiştirilen (6) numaralı alt bendinin </a:t>
            </a:r>
            <a:r>
              <a:rPr lang="tr-TR" sz="1500" i="1" dirty="0"/>
              <a:t>“…uyuşmazlığın çözümünde etkili olabilecek ölçüde önemli delillerin toplanmamış veya değerlendirilmemiş olması ya da talebin önemli bir kısmı hakkında karar verilmemiş olması.” </a:t>
            </a:r>
            <a:r>
              <a:rPr lang="tr-TR" sz="1500" dirty="0"/>
              <a:t>bölümünün Anayasa’ya aykırı olmadığına ve itirazın REDDİNE 16/12/2021 tarihinde OYBİRLİĞİYLE karar verildi.</a:t>
            </a:r>
          </a:p>
          <a:p>
            <a:pPr>
              <a:lnSpc>
                <a:spcPct val="110000"/>
              </a:lnSpc>
            </a:pPr>
            <a:endParaRPr lang="tr-TR" sz="1500" dirty="0"/>
          </a:p>
        </p:txBody>
      </p:sp>
    </p:spTree>
    <p:extLst>
      <p:ext uri="{BB962C8B-B14F-4D97-AF65-F5344CB8AC3E}">
        <p14:creationId xmlns:p14="http://schemas.microsoft.com/office/powerpoint/2010/main" val="331951916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E91768-8061-2248-BA3F-236BA92BED55}"/>
              </a:ext>
            </a:extLst>
          </p:cNvPr>
          <p:cNvSpPr>
            <a:spLocks noGrp="1"/>
          </p:cNvSpPr>
          <p:nvPr>
            <p:ph type="title"/>
          </p:nvPr>
        </p:nvSpPr>
        <p:spPr/>
        <p:txBody>
          <a:bodyPr/>
          <a:lstStyle/>
          <a:p>
            <a:r>
              <a:rPr lang="tr-TR" dirty="0"/>
              <a:t>Kararın Gerekçesi</a:t>
            </a:r>
          </a:p>
        </p:txBody>
      </p:sp>
      <p:sp>
        <p:nvSpPr>
          <p:cNvPr id="3" name="İçerik Yer Tutucusu 2">
            <a:extLst>
              <a:ext uri="{FF2B5EF4-FFF2-40B4-BE49-F238E27FC236}">
                <a16:creationId xmlns:a16="http://schemas.microsoft.com/office/drawing/2014/main" id="{22202C1D-FBD8-CE48-89A7-196017F5D170}"/>
              </a:ext>
            </a:extLst>
          </p:cNvPr>
          <p:cNvSpPr>
            <a:spLocks noGrp="1"/>
          </p:cNvSpPr>
          <p:nvPr>
            <p:ph idx="1"/>
          </p:nvPr>
        </p:nvSpPr>
        <p:spPr/>
        <p:txBody>
          <a:bodyPr>
            <a:normAutofit fontScale="92500" lnSpcReduction="20000"/>
          </a:bodyPr>
          <a:lstStyle/>
          <a:p>
            <a:pPr algn="just"/>
            <a:r>
              <a:rPr lang="tr-TR" i="1" dirty="0"/>
              <a:t>«…Tarafların usulüne uygun olarak gösterdikleri delilleri yöntemince toplamak; söz konusu delillerin ileri sürülen vakıaları kanıtlama güç, kabiliyet ve ağırlığını tasnif etmek ve tarafların talepleri hakkında olumlu ya da olumsuz bir karar vermek ise ilk derece mahkemelerinin asli görevleridir. İlk derece mahkemesi tarafından uyuşmazlığın çözümünde etkili olabilecek önemli delillerin toplanmaması veya değerlendirilmemesi, davacının talebinin önemli bir kısmı hakkında karar verilmemiş olması açık ve ağır bir usul kuralı ihlali niteliğinde olup bu şekilde verilen bir kararın esastan yapılacak bir denetime uygun olmayacağı açıktır. Bu itibarla bölge adliye mahkemesinin uyuşmazlığın çözümünde etkili olabilecek ölçüde önemli delillerin toplanmamış veya değerlendirilmemiş olması ya da talebin önemli bir kısmı hakkında karar verilmemiş olması durumunda vereceği kesin nitelikteki kaldırma kararı, davanın esasına ilişkin bir husus olmayıp yargılamaya ilişkin usul kuralının açık ve ağır ihlaline dayanmaktadır (benzer yönde bkz. E.2017/120, K.2018/33, 28/3/2018, § 21)…»</a:t>
            </a:r>
          </a:p>
        </p:txBody>
      </p:sp>
    </p:spTree>
    <p:extLst>
      <p:ext uri="{BB962C8B-B14F-4D97-AF65-F5344CB8AC3E}">
        <p14:creationId xmlns:p14="http://schemas.microsoft.com/office/powerpoint/2010/main" val="2379881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D3EAFB-E461-DF4F-8BFA-CC7F9AD69089}"/>
              </a:ext>
            </a:extLst>
          </p:cNvPr>
          <p:cNvSpPr>
            <a:spLocks noGrp="1"/>
          </p:cNvSpPr>
          <p:nvPr>
            <p:ph type="title"/>
          </p:nvPr>
        </p:nvSpPr>
        <p:spPr/>
        <p:txBody>
          <a:bodyPr/>
          <a:lstStyle/>
          <a:p>
            <a:r>
              <a:rPr lang="tr-TR" dirty="0"/>
              <a:t>Kararın Gerekçesi</a:t>
            </a:r>
          </a:p>
        </p:txBody>
      </p:sp>
      <p:sp>
        <p:nvSpPr>
          <p:cNvPr id="3" name="İçerik Yer Tutucusu 2">
            <a:extLst>
              <a:ext uri="{FF2B5EF4-FFF2-40B4-BE49-F238E27FC236}">
                <a16:creationId xmlns:a16="http://schemas.microsoft.com/office/drawing/2014/main" id="{C5D93379-04EC-674A-95F0-6941540275D6}"/>
              </a:ext>
            </a:extLst>
          </p:cNvPr>
          <p:cNvSpPr>
            <a:spLocks noGrp="1"/>
          </p:cNvSpPr>
          <p:nvPr>
            <p:ph idx="1"/>
          </p:nvPr>
        </p:nvSpPr>
        <p:spPr/>
        <p:txBody>
          <a:bodyPr>
            <a:normAutofit fontScale="92500" lnSpcReduction="10000"/>
          </a:bodyPr>
          <a:lstStyle/>
          <a:p>
            <a:pPr algn="just"/>
            <a:r>
              <a:rPr lang="tr-TR" i="1" dirty="0"/>
              <a:t>«…İtiraz konusu kuralla uyuşmazlığın çözümünde etkili olabilecek ölçüde önemli delillerin toplanmadığı veya değerlendirilmediği ya da talebin önemli bir kısmı hakkında karar verilmediği gerekçesi ile kaldırma kararı verilmesi suretiyle yargılama usulüne ilişkin açık ve ağır nitelikteki ihlallerin delilleri ilk elden takdir edecek ve talep hakkında ilk kez karar verecek olan ilk derece mahkemesince giderilmesine imkân tanınmıştır. Nitekim anılan açık ve ağır ihlallerin yargılamanın eksik yapılmasına ve yargılama sonucunda verilen kararın temelinde ağır aksaklıkların bulunmasına neden olacağı açıktır. Böyle bir karar üzerinden yapılacak kapsamı ve sınırları belirli olan kanun yolu denetiminde ise bu aksaklık ve ihlallerin düzeltilmesi ya mümkün olmayabilecek ya da çok güç olacaktır. Dolayısıyla söz konusu açık ve ağır ihlallerin ilk derece mahkemesince giderilmesinin kanun yolu denetiminin daha sağlıklı yapılmasını ve kısa sürede tamamlanmasını mümkün kılacağı anlaşılmaktadır…»</a:t>
            </a:r>
          </a:p>
        </p:txBody>
      </p:sp>
    </p:spTree>
    <p:extLst>
      <p:ext uri="{BB962C8B-B14F-4D97-AF65-F5344CB8AC3E}">
        <p14:creationId xmlns:p14="http://schemas.microsoft.com/office/powerpoint/2010/main" val="2250325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865CC0-F8C7-D24A-A47A-87C2DB898D3E}"/>
              </a:ext>
            </a:extLst>
          </p:cNvPr>
          <p:cNvSpPr>
            <a:spLocks noGrp="1"/>
          </p:cNvSpPr>
          <p:nvPr>
            <p:ph type="title"/>
          </p:nvPr>
        </p:nvSpPr>
        <p:spPr/>
        <p:txBody>
          <a:bodyPr/>
          <a:lstStyle/>
          <a:p>
            <a:r>
              <a:rPr lang="tr-TR" dirty="0"/>
              <a:t>ÖN İNCELEME</a:t>
            </a:r>
          </a:p>
        </p:txBody>
      </p:sp>
      <p:sp>
        <p:nvSpPr>
          <p:cNvPr id="3" name="İçerik Yer Tutucusu 2">
            <a:extLst>
              <a:ext uri="{FF2B5EF4-FFF2-40B4-BE49-F238E27FC236}">
                <a16:creationId xmlns:a16="http://schemas.microsoft.com/office/drawing/2014/main" id="{22A3B698-14C7-4E4C-8C93-7AEDD8D8E298}"/>
              </a:ext>
            </a:extLst>
          </p:cNvPr>
          <p:cNvSpPr>
            <a:spLocks noGrp="1"/>
          </p:cNvSpPr>
          <p:nvPr>
            <p:ph idx="1"/>
          </p:nvPr>
        </p:nvSpPr>
        <p:spPr/>
        <p:txBody>
          <a:bodyPr>
            <a:normAutofit/>
          </a:bodyPr>
          <a:lstStyle/>
          <a:p>
            <a:pPr algn="just"/>
            <a:r>
              <a:rPr lang="tr-TR" b="1" dirty="0"/>
              <a:t>Ön incelemenin kapsamı</a:t>
            </a:r>
            <a:endParaRPr lang="tr-TR" dirty="0"/>
          </a:p>
          <a:p>
            <a:pPr algn="just"/>
            <a:r>
              <a:rPr lang="tr-TR" b="1" dirty="0"/>
              <a:t>MADDE 137-</a:t>
            </a:r>
            <a:r>
              <a:rPr lang="tr-TR" dirty="0"/>
              <a:t> (1) Dilekçelerin karşılıklı verilmesinden sonra ön inceleme yapılır. Mahkeme ön incelemede; dava şartlarını ve ilk itirazları inceler, uyuşmazlık konularını tam olarak belirler, hazırlık işlemleri ile tarafların delillerini sunmaları ve delillerin toplanması için gereken işlemleri yapar, tarafların üzerinde serbestçe tasarruf edebileceği davalarda onları </a:t>
            </a:r>
            <a:r>
              <a:rPr lang="tr-TR" dirty="0" err="1"/>
              <a:t>sulhe</a:t>
            </a:r>
            <a:r>
              <a:rPr lang="tr-TR" dirty="0"/>
              <a:t> veya arabuluculuğa teşvik eder ve bu hususları tutanağa geçirir.</a:t>
            </a:r>
          </a:p>
          <a:p>
            <a:pPr algn="just"/>
            <a:r>
              <a:rPr lang="tr-TR" dirty="0"/>
              <a:t>(2) Ön inceleme tamamlanmadan ve gerekli kararlar alınmadan tahkikata geçilemez ve tahkikat için duruşma günü verilemez.</a:t>
            </a:r>
          </a:p>
          <a:p>
            <a:endParaRPr lang="tr-TR" dirty="0"/>
          </a:p>
        </p:txBody>
      </p:sp>
    </p:spTree>
    <p:extLst>
      <p:ext uri="{BB962C8B-B14F-4D97-AF65-F5344CB8AC3E}">
        <p14:creationId xmlns:p14="http://schemas.microsoft.com/office/powerpoint/2010/main" val="2811668929"/>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39A562-774C-EF48-B0DF-ADAB4352D669}"/>
              </a:ext>
            </a:extLst>
          </p:cNvPr>
          <p:cNvSpPr>
            <a:spLocks noGrp="1"/>
          </p:cNvSpPr>
          <p:nvPr>
            <p:ph type="title"/>
          </p:nvPr>
        </p:nvSpPr>
        <p:spPr/>
        <p:txBody>
          <a:bodyPr>
            <a:normAutofit fontScale="90000"/>
          </a:bodyPr>
          <a:lstStyle/>
          <a:p>
            <a:r>
              <a:rPr lang="tr-TR" b="1" dirty="0"/>
              <a:t>Dava şartları ve ilk itirazlar hakkında karar</a:t>
            </a:r>
            <a:br>
              <a:rPr lang="tr-TR" b="1" dirty="0"/>
            </a:br>
            <a:endParaRPr lang="tr-TR" dirty="0"/>
          </a:p>
        </p:txBody>
      </p:sp>
      <p:sp>
        <p:nvSpPr>
          <p:cNvPr id="3" name="İçerik Yer Tutucusu 2">
            <a:extLst>
              <a:ext uri="{FF2B5EF4-FFF2-40B4-BE49-F238E27FC236}">
                <a16:creationId xmlns:a16="http://schemas.microsoft.com/office/drawing/2014/main" id="{C026F4C4-A2CB-9843-8499-8E27172AA401}"/>
              </a:ext>
            </a:extLst>
          </p:cNvPr>
          <p:cNvSpPr>
            <a:spLocks noGrp="1"/>
          </p:cNvSpPr>
          <p:nvPr>
            <p:ph idx="1"/>
          </p:nvPr>
        </p:nvSpPr>
        <p:spPr/>
        <p:txBody>
          <a:bodyPr/>
          <a:lstStyle/>
          <a:p>
            <a:pPr algn="just"/>
            <a:r>
              <a:rPr lang="tr-TR" b="1" dirty="0"/>
              <a:t>MADDE 138-</a:t>
            </a:r>
            <a:r>
              <a:rPr lang="tr-TR" dirty="0"/>
              <a:t> (1) Mahkeme, öncelikle dava şartları ve ilk itirazlar hakkında dosya üzerinden karar verir; gerektiği takdirde kararını vermeden önce, bu konuda tarafları ön inceleme duruşmasında dinleyebilir.</a:t>
            </a:r>
          </a:p>
        </p:txBody>
      </p:sp>
    </p:spTree>
    <p:extLst>
      <p:ext uri="{BB962C8B-B14F-4D97-AF65-F5344CB8AC3E}">
        <p14:creationId xmlns:p14="http://schemas.microsoft.com/office/powerpoint/2010/main" val="1725917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C3BF1C-95F0-6C4B-924C-30501C7C6FE9}"/>
              </a:ext>
            </a:extLst>
          </p:cNvPr>
          <p:cNvSpPr>
            <a:spLocks noGrp="1"/>
          </p:cNvSpPr>
          <p:nvPr>
            <p:ph type="title"/>
          </p:nvPr>
        </p:nvSpPr>
        <p:spPr/>
        <p:txBody>
          <a:bodyPr>
            <a:normAutofit/>
          </a:bodyPr>
          <a:lstStyle/>
          <a:p>
            <a:br>
              <a:rPr lang="tr-TR" b="1" dirty="0"/>
            </a:br>
            <a:endParaRPr lang="tr-TR" dirty="0"/>
          </a:p>
        </p:txBody>
      </p:sp>
      <p:graphicFrame>
        <p:nvGraphicFramePr>
          <p:cNvPr id="7" name="İçerik Yer Tutucusu 6">
            <a:extLst>
              <a:ext uri="{FF2B5EF4-FFF2-40B4-BE49-F238E27FC236}">
                <a16:creationId xmlns:a16="http://schemas.microsoft.com/office/drawing/2014/main" id="{A146C0B3-28E6-1E4A-B839-8E73CF23D854}"/>
              </a:ext>
            </a:extLst>
          </p:cNvPr>
          <p:cNvGraphicFramePr>
            <a:graphicFrameLocks noGrp="1"/>
          </p:cNvGraphicFramePr>
          <p:nvPr>
            <p:ph idx="1"/>
            <p:extLst>
              <p:ext uri="{D42A27DB-BD31-4B8C-83A1-F6EECF244321}">
                <p14:modId xmlns:p14="http://schemas.microsoft.com/office/powerpoint/2010/main" val="1109225780"/>
              </p:ext>
            </p:extLst>
          </p:nvPr>
        </p:nvGraphicFramePr>
        <p:xfrm>
          <a:off x="388307" y="112735"/>
          <a:ext cx="11586575" cy="67452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4995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499B27-6BFC-8448-BA5A-3427157FB6F0}"/>
              </a:ext>
            </a:extLst>
          </p:cNvPr>
          <p:cNvSpPr>
            <a:spLocks noGrp="1"/>
          </p:cNvSpPr>
          <p:nvPr>
            <p:ph type="title"/>
          </p:nvPr>
        </p:nvSpPr>
        <p:spPr/>
        <p:txBody>
          <a:bodyPr/>
          <a:lstStyle/>
          <a:p>
            <a:r>
              <a:rPr lang="tr-TR" dirty="0"/>
              <a:t>Neler değişti?</a:t>
            </a:r>
          </a:p>
        </p:txBody>
      </p:sp>
      <p:sp>
        <p:nvSpPr>
          <p:cNvPr id="3" name="İçerik Yer Tutucusu 2">
            <a:extLst>
              <a:ext uri="{FF2B5EF4-FFF2-40B4-BE49-F238E27FC236}">
                <a16:creationId xmlns:a16="http://schemas.microsoft.com/office/drawing/2014/main" id="{A1233EC5-C315-0A42-BB81-FA9CC97F37F1}"/>
              </a:ext>
            </a:extLst>
          </p:cNvPr>
          <p:cNvSpPr>
            <a:spLocks noGrp="1"/>
          </p:cNvSpPr>
          <p:nvPr>
            <p:ph idx="1"/>
          </p:nvPr>
        </p:nvSpPr>
        <p:spPr/>
        <p:txBody>
          <a:bodyPr>
            <a:normAutofit/>
          </a:bodyPr>
          <a:lstStyle/>
          <a:p>
            <a:pPr algn="just"/>
            <a:r>
              <a:rPr lang="tr-TR" dirty="0"/>
              <a:t>7251 sayılı Kanun ile yapılan değişiklikten önce, taraflar dayandıkları delillerden belge mahiyetinde olan delillerini sunmamış ve gerekli açıklamaları da yapmamışlarsa, ön inceleme duruşmasında iki haftalık bir kesin süre verilebilmesi söz konusuydu. </a:t>
            </a:r>
          </a:p>
          <a:p>
            <a:pPr algn="just"/>
            <a:r>
              <a:rPr lang="tr-TR" dirty="0"/>
              <a:t>7251 sayılı Kanun ile yapılan değişiklik neticesinde ise bu sürenin başlangıcı duruşma davetiyesinin tebliğidir.</a:t>
            </a:r>
          </a:p>
          <a:p>
            <a:pPr algn="just"/>
            <a:r>
              <a:rPr lang="tr-TR" dirty="0"/>
              <a:t>Tarafların dilekçelerinde belge ya da belgelere ilişkin gerekli açıklamaları eksikse ve bunları ön inceleme duruşmasına ilişkin davetiyenin tebliğinden itibaren iki hafta içinde vermezlerse o delillerden vazgeçmiş sayılacaklardır.</a:t>
            </a:r>
          </a:p>
        </p:txBody>
      </p:sp>
    </p:spTree>
    <p:extLst>
      <p:ext uri="{BB962C8B-B14F-4D97-AF65-F5344CB8AC3E}">
        <p14:creationId xmlns:p14="http://schemas.microsoft.com/office/powerpoint/2010/main" val="2617664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7">
            <a:extLst>
              <a:ext uri="{FF2B5EF4-FFF2-40B4-BE49-F238E27FC236}">
                <a16:creationId xmlns:a16="http://schemas.microsoft.com/office/drawing/2014/main" id="{10CE3618-1D7A-4256-B2AF-9DB692996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9">
            <a:extLst>
              <a:ext uri="{FF2B5EF4-FFF2-40B4-BE49-F238E27FC236}">
                <a16:creationId xmlns:a16="http://schemas.microsoft.com/office/drawing/2014/main" id="{B984687B-789E-453B-921F-7804CCA6BA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0495A546-1866-442A-8EF9-B683FCB39C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FC9B1F-EB6E-40D2-8261-0142E7326F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08DB0E74-FB47-4298-AF40-FAC8939F9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08813488-5B66-4FB7-A177-9B9B4658D6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235E4BF3-25DA-41E9-B880-A0DC6C1EF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813C1F92-ED6B-4F19-9415-BFB5B5B5A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accent1">
                  <a:alpha val="18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9E40EF46-D7B9-447E-ACB4-D78972199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123CAE24-12FF-43D7-A6C0-6AA792E3AB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B372F5DB-BF3F-4325-85B0-CDCE7A6A68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accent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B25A9653-2959-449B-BA93-64D5656B1A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683D52E0-024E-49EA-B58E-AFCB54B930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B42DB067-C8BB-4763-B3AC-A1AFC1F94C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accent1">
                  <a:alpha val="13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BFADE60-883C-490B-8717-29178631E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276CDC4A-1010-43AB-BD13-E9BC487D6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accent1">
                  <a:alpha val="12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E6DA892F-7AE7-4A83-9BFB-D5FDBA16D9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2079130B-2394-449B-80DB-0B9946C7B6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accent1">
                  <a:alpha val="12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2F852A68-5FD2-4BD4-902A-37D580B798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accent1">
                  <a:alpha val="12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1CD48066-FF17-425E-9EEC-795CD0CA40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accent1">
                  <a:alpha val="11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374D862B-A8E1-4CB9-8529-077C6DBA5C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accent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5A3B1A83-9C72-4407-A5BF-A9EAA5C4D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accent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C73AF399-B36E-419F-92C0-533EFBD935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accent1">
                  <a:alpha val="8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Başlık 1">
            <a:extLst>
              <a:ext uri="{FF2B5EF4-FFF2-40B4-BE49-F238E27FC236}">
                <a16:creationId xmlns:a16="http://schemas.microsoft.com/office/drawing/2014/main" id="{8F2232B0-9DD1-0646-844C-676E24C59842}"/>
              </a:ext>
            </a:extLst>
          </p:cNvPr>
          <p:cNvSpPr>
            <a:spLocks noGrp="1"/>
          </p:cNvSpPr>
          <p:nvPr>
            <p:ph type="title"/>
          </p:nvPr>
        </p:nvSpPr>
        <p:spPr>
          <a:xfrm>
            <a:off x="888631" y="1477651"/>
            <a:ext cx="3756774" cy="4575659"/>
          </a:xfrm>
        </p:spPr>
        <p:txBody>
          <a:bodyPr anchor="t">
            <a:normAutofit/>
          </a:bodyPr>
          <a:lstStyle/>
          <a:p>
            <a:pPr algn="l"/>
            <a:r>
              <a:rPr lang="tr-TR" sz="5000">
                <a:solidFill>
                  <a:schemeClr val="accent1"/>
                </a:solidFill>
                <a:hlinkClick r:id="rId2">
                  <a:extLst>
                    <a:ext uri="{A12FA001-AC4F-418D-AE19-62706E023703}">
                      <ahyp:hlinkClr xmlns:ahyp="http://schemas.microsoft.com/office/drawing/2018/hyperlinkcolor" val="tx"/>
                    </a:ext>
                  </a:extLst>
                </a:hlinkClick>
              </a:rPr>
              <a:t>HGK., </a:t>
            </a:r>
            <a:br>
              <a:rPr lang="tr-TR" sz="5000">
                <a:solidFill>
                  <a:schemeClr val="accent1"/>
                </a:solidFill>
                <a:hlinkClick r:id="rId2">
                  <a:extLst>
                    <a:ext uri="{A12FA001-AC4F-418D-AE19-62706E023703}">
                      <ahyp:hlinkClr xmlns:ahyp="http://schemas.microsoft.com/office/drawing/2018/hyperlinkcolor" val="tx"/>
                    </a:ext>
                  </a:extLst>
                </a:hlinkClick>
              </a:rPr>
            </a:br>
            <a:r>
              <a:rPr lang="tr-TR" sz="5000">
                <a:solidFill>
                  <a:schemeClr val="accent1"/>
                </a:solidFill>
                <a:hlinkClick r:id="rId2">
                  <a:extLst>
                    <a:ext uri="{A12FA001-AC4F-418D-AE19-62706E023703}">
                      <ahyp:hlinkClr xmlns:ahyp="http://schemas.microsoft.com/office/drawing/2018/hyperlinkcolor" val="tx"/>
                    </a:ext>
                  </a:extLst>
                </a:hlinkClick>
              </a:rPr>
              <a:t>E. 2017/2626 </a:t>
            </a:r>
            <a:br>
              <a:rPr lang="tr-TR" sz="5000">
                <a:solidFill>
                  <a:schemeClr val="accent1"/>
                </a:solidFill>
                <a:hlinkClick r:id="rId2">
                  <a:extLst>
                    <a:ext uri="{A12FA001-AC4F-418D-AE19-62706E023703}">
                      <ahyp:hlinkClr xmlns:ahyp="http://schemas.microsoft.com/office/drawing/2018/hyperlinkcolor" val="tx"/>
                    </a:ext>
                  </a:extLst>
                </a:hlinkClick>
              </a:rPr>
            </a:br>
            <a:r>
              <a:rPr lang="tr-TR" sz="5000">
                <a:solidFill>
                  <a:schemeClr val="accent1"/>
                </a:solidFill>
                <a:hlinkClick r:id="rId2">
                  <a:extLst>
                    <a:ext uri="{A12FA001-AC4F-418D-AE19-62706E023703}">
                      <ahyp:hlinkClr xmlns:ahyp="http://schemas.microsoft.com/office/drawing/2018/hyperlinkcolor" val="tx"/>
                    </a:ext>
                  </a:extLst>
                </a:hlinkClick>
              </a:rPr>
              <a:t>K. 2021/814 T. 22.6.2021</a:t>
            </a:r>
            <a:br>
              <a:rPr lang="tr-TR" sz="5000">
                <a:solidFill>
                  <a:schemeClr val="accent1"/>
                </a:solidFill>
              </a:rPr>
            </a:br>
            <a:endParaRPr lang="tr-TR" sz="5000">
              <a:solidFill>
                <a:schemeClr val="accent1"/>
              </a:solidFill>
            </a:endParaRPr>
          </a:p>
        </p:txBody>
      </p:sp>
      <p:sp>
        <p:nvSpPr>
          <p:cNvPr id="40" name="Isosceles Triangle 32">
            <a:extLst>
              <a:ext uri="{FF2B5EF4-FFF2-40B4-BE49-F238E27FC236}">
                <a16:creationId xmlns:a16="http://schemas.microsoft.com/office/drawing/2014/main" id="{3F39476B-1A6D-47CB-AC7A-FB87EF003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27553" y="1375241"/>
            <a:ext cx="175681" cy="1665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600" dirty="0"/>
          </a:p>
        </p:txBody>
      </p:sp>
      <p:sp>
        <p:nvSpPr>
          <p:cNvPr id="3" name="İçerik Yer Tutucusu 2">
            <a:extLst>
              <a:ext uri="{FF2B5EF4-FFF2-40B4-BE49-F238E27FC236}">
                <a16:creationId xmlns:a16="http://schemas.microsoft.com/office/drawing/2014/main" id="{C5F71DB5-BFF3-E34C-9BA8-72A85F3572CB}"/>
              </a:ext>
            </a:extLst>
          </p:cNvPr>
          <p:cNvSpPr>
            <a:spLocks noGrp="1"/>
          </p:cNvSpPr>
          <p:nvPr>
            <p:ph idx="1"/>
          </p:nvPr>
        </p:nvSpPr>
        <p:spPr>
          <a:xfrm>
            <a:off x="5254892" y="827088"/>
            <a:ext cx="6338620" cy="5543723"/>
          </a:xfrm>
        </p:spPr>
        <p:txBody>
          <a:bodyPr anchor="t">
            <a:normAutofit fontScale="85000" lnSpcReduction="20000"/>
          </a:bodyPr>
          <a:lstStyle/>
          <a:p>
            <a:pPr algn="just">
              <a:lnSpc>
                <a:spcPct val="110000"/>
              </a:lnSpc>
            </a:pPr>
            <a:r>
              <a:rPr lang="tr-TR" sz="1700" i="1" dirty="0"/>
              <a:t>“…</a:t>
            </a:r>
            <a:r>
              <a:rPr lang="tr-TR" sz="1700" i="1" dirty="0" err="1"/>
              <a:t>HMK’nın</a:t>
            </a:r>
            <a:r>
              <a:rPr lang="tr-TR" sz="1700" i="1" dirty="0"/>
              <a:t> 240/1. maddesi; “Davada taraf olmayan kişiler tanık olarak gösterilebilir.” hükmünü haiz olup kural olarak, üçüncü kişi olması şartıyla herkes tanık olarak dinlenebilir. Aynı maddenin ikinci ve üçüncü fıkrası ise “(2)Tanık gösteren taraf, tanık dinletmek istediği vakıayı ve dinlenilmesi istenen tanıkların adı ve soyadı ile tebliğe elverişli adreslerini içeren listeyi mahkemeye sunar. Bu listede gösterilmemiş olan kimseler tanık olarak dinlenemez ve ikinci bir liste verilemez. (3) Tanık listesinde adres gösterilmemiş veya gösterilen adreste tanık bulunamamışsa, tarafa adres göstermesi için, işin niteliğine uygun kesin süre verilir. Bu süre içinde adres gösterilmez veya gösterilen yeni adres de doğru değilse, bu tanığın dinlenilmesinden vazgeçilmiş sayılır.” hükmünü içermekle tanık listesinde gösterilmeyen kimselerin dinlenemeyeceği düzenlendiği gibi ikinci bir tanık listesinin de verilemeyeceği belirtilmiştir. Bu kapsamda </a:t>
            </a:r>
            <a:r>
              <a:rPr lang="tr-TR" sz="1700" i="1" u="sng" dirty="0"/>
              <a:t>dilekçelerin teatisi aşamasında sadece tanık deliline dayanılmış olunması yeterli olup tanık listesinin sonraki aşamalarda da sunulması mümkündür. </a:t>
            </a:r>
            <a:r>
              <a:rPr lang="tr-TR" sz="1700" i="1" dirty="0"/>
              <a:t>Tanık deliline dayanılması durumunda, tanıkların hangi vakıa veya hangi hususta dinletileceği </a:t>
            </a:r>
            <a:r>
              <a:rPr lang="tr-TR" sz="1700" i="1" dirty="0" err="1"/>
              <a:t>HMK’nın</a:t>
            </a:r>
            <a:r>
              <a:rPr lang="tr-TR" sz="1700" i="1" dirty="0"/>
              <a:t> 194. maddesinde düzenlenen somutlaştırma yükü açısından ayrıca belirtilmelidir..(…) Bunun yanında her ne kadar 18.07.2013 tarihli duruşmada, davalı tarafından tanık listesinde bildirilen tanık hazır edilmesine rağmen tahkikat aşaması başlamadan önce usulüne uygun tanık listesi verilmediğinden bahisle davalının tanık dinletme talebinin reddine karar verilmiş ise de; yukarıda detaylı olarak belirtilen emredici usul hükümleri çerçevesinde, tanık listesine dayanan davalı taraf bakımından yargılamanın herhangi bir aşamasında tanık listesinin sunumuna dair usulüne uygun olarak kesin süre verilmediği gibi </a:t>
            </a:r>
            <a:r>
              <a:rPr lang="tr-TR" sz="1700" i="1" dirty="0" err="1"/>
              <a:t>HMK’nın</a:t>
            </a:r>
            <a:r>
              <a:rPr lang="tr-TR" sz="1700" i="1" dirty="0"/>
              <a:t> 243. maddesine aykırı şekilde, 04.06.2013 havale tarihli dilekçeyle bildirilen tanığın dinlenmesi için duruşma günü de tayin edilmemiştir…”</a:t>
            </a:r>
          </a:p>
          <a:p>
            <a:pPr>
              <a:lnSpc>
                <a:spcPct val="110000"/>
              </a:lnSpc>
            </a:pPr>
            <a:endParaRPr lang="tr-TR" sz="1100" dirty="0"/>
          </a:p>
        </p:txBody>
      </p:sp>
    </p:spTree>
    <p:extLst>
      <p:ext uri="{BB962C8B-B14F-4D97-AF65-F5344CB8AC3E}">
        <p14:creationId xmlns:p14="http://schemas.microsoft.com/office/powerpoint/2010/main" val="2841882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E49514-9F75-C24C-AEC5-CC8315F2F7DC}"/>
              </a:ext>
            </a:extLst>
          </p:cNvPr>
          <p:cNvSpPr>
            <a:spLocks noGrp="1"/>
          </p:cNvSpPr>
          <p:nvPr>
            <p:ph type="title"/>
          </p:nvPr>
        </p:nvSpPr>
        <p:spPr/>
        <p:txBody>
          <a:bodyPr/>
          <a:lstStyle/>
          <a:p>
            <a:r>
              <a:rPr lang="tr-TR" b="1" dirty="0"/>
              <a:t>Ön inceleme duruşması </a:t>
            </a:r>
            <a:endParaRPr lang="tr-TR" dirty="0"/>
          </a:p>
        </p:txBody>
      </p:sp>
      <p:sp>
        <p:nvSpPr>
          <p:cNvPr id="3" name="İçerik Yer Tutucusu 2">
            <a:extLst>
              <a:ext uri="{FF2B5EF4-FFF2-40B4-BE49-F238E27FC236}">
                <a16:creationId xmlns:a16="http://schemas.microsoft.com/office/drawing/2014/main" id="{5FF64C6C-C096-4A4A-9ECD-250F5B72DF08}"/>
              </a:ext>
            </a:extLst>
          </p:cNvPr>
          <p:cNvSpPr>
            <a:spLocks noGrp="1"/>
          </p:cNvSpPr>
          <p:nvPr>
            <p:ph idx="1"/>
          </p:nvPr>
        </p:nvSpPr>
        <p:spPr>
          <a:xfrm>
            <a:off x="5118447" y="585787"/>
            <a:ext cx="6281873" cy="5729287"/>
          </a:xfrm>
        </p:spPr>
        <p:txBody>
          <a:bodyPr>
            <a:normAutofit fontScale="77500" lnSpcReduction="20000"/>
          </a:bodyPr>
          <a:lstStyle/>
          <a:p>
            <a:pPr algn="just"/>
            <a:r>
              <a:rPr lang="tr-TR" b="1" dirty="0"/>
              <a:t>MADDE 140-</a:t>
            </a:r>
            <a:r>
              <a:rPr lang="tr-TR" dirty="0"/>
              <a:t> (1) Hâkim, ön inceleme duruşmasında, dava şartları ve ilk itirazlar hakkında karar verebilmek için gerekli görürse tarafları dinler; daha sonra, tarafların iddia ve savunmaları çerçevesinde, anlaştıkları ve anlaşamadıkları hususları tek tek tespit eder.</a:t>
            </a:r>
          </a:p>
          <a:p>
            <a:pPr algn="just"/>
            <a:r>
              <a:rPr lang="tr-TR" dirty="0"/>
              <a:t>(2) Uyuşmazlık konularının tespitinden sonra hâkim, tarafları sulh ve arabuluculuğun esasları, süreci ve hukuki sonuçları hakkında aydınlatarak </a:t>
            </a:r>
            <a:r>
              <a:rPr lang="tr-TR" dirty="0" err="1"/>
              <a:t>sulhe</a:t>
            </a:r>
            <a:r>
              <a:rPr lang="tr-TR" dirty="0"/>
              <a:t> veya arabuluculuğa teşvik eder; bu konuda sonuç alınacağı kanaatine varırsa, bir defaya mahsus olmak üzere yeni bir duruşma günü tayin eder. </a:t>
            </a:r>
          </a:p>
          <a:p>
            <a:pPr algn="just"/>
            <a:r>
              <a:rPr lang="tr-TR" dirty="0"/>
              <a:t>(3) Ön inceleme duruşmasının sonunda, tarafların sulh veya arabuluculuk faaliyetinden bir sonuç alıp almadıkları, sonuç alamadıkları takdirde anlaşamadıkları hususların nelerden ibaret olduğu tutanakla tespit edilir. Bu tutanağın altı, duruşmada hazır bulunan taraflarca imzalanır. Tahkikat bu tutanak esas alınmak suretiyle yürütülür. </a:t>
            </a:r>
          </a:p>
          <a:p>
            <a:pPr algn="just"/>
            <a:r>
              <a:rPr lang="tr-TR" dirty="0"/>
              <a:t>(4) Ön inceleme tek duruşmada tamamlanır. Zorunlu olan hâllerde bir defaya mahsus olmak üzere yeni bir duruşma günü tayin edilir.</a:t>
            </a:r>
          </a:p>
          <a:p>
            <a:pPr algn="just"/>
            <a:r>
              <a:rPr lang="tr-TR" dirty="0"/>
              <a:t>(5) </a:t>
            </a:r>
            <a:r>
              <a:rPr lang="tr-TR" b="1" dirty="0"/>
              <a:t>(Değişik:22/7/2020-7251/14 </a:t>
            </a:r>
            <a:r>
              <a:rPr lang="tr-TR" b="1" dirty="0" err="1"/>
              <a:t>md.</a:t>
            </a:r>
            <a:r>
              <a:rPr lang="tr-TR" b="1" dirty="0"/>
              <a:t>)</a:t>
            </a:r>
            <a:r>
              <a:rPr lang="tr-TR" dirty="0"/>
              <a:t> 139 uncu madde uyarınca yapılan ihtara rağmen dilekçelerinde gösterdikleri belgeleri sunmayan veya belgelerin getirtilmesi için gerekli açıklamayı yapmayan tarafın bu delillere dayanmaktan vazgeçmiş sayılmasına karar verilir.</a:t>
            </a:r>
          </a:p>
          <a:p>
            <a:endParaRPr lang="tr-TR" dirty="0"/>
          </a:p>
        </p:txBody>
      </p:sp>
    </p:spTree>
    <p:extLst>
      <p:ext uri="{BB962C8B-B14F-4D97-AF65-F5344CB8AC3E}">
        <p14:creationId xmlns:p14="http://schemas.microsoft.com/office/powerpoint/2010/main" val="1896614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Başlık 1">
            <a:extLst>
              <a:ext uri="{FF2B5EF4-FFF2-40B4-BE49-F238E27FC236}">
                <a16:creationId xmlns:a16="http://schemas.microsoft.com/office/drawing/2014/main" id="{B253E0FC-2CFE-0443-A0B7-D5E1E559055F}"/>
              </a:ext>
            </a:extLst>
          </p:cNvPr>
          <p:cNvSpPr>
            <a:spLocks noGrp="1"/>
          </p:cNvSpPr>
          <p:nvPr>
            <p:ph type="title"/>
          </p:nvPr>
        </p:nvSpPr>
        <p:spPr>
          <a:xfrm>
            <a:off x="1759287" y="798881"/>
            <a:ext cx="8673427" cy="1048945"/>
          </a:xfrm>
        </p:spPr>
        <p:txBody>
          <a:bodyPr>
            <a:normAutofit/>
          </a:bodyPr>
          <a:lstStyle/>
          <a:p>
            <a:endParaRPr lang="tr-TR">
              <a:solidFill>
                <a:schemeClr val="tx1"/>
              </a:solidFill>
            </a:endParaRPr>
          </a:p>
        </p:txBody>
      </p:sp>
      <p:graphicFrame>
        <p:nvGraphicFramePr>
          <p:cNvPr id="5" name="İçerik Yer Tutucusu 2">
            <a:extLst>
              <a:ext uri="{FF2B5EF4-FFF2-40B4-BE49-F238E27FC236}">
                <a16:creationId xmlns:a16="http://schemas.microsoft.com/office/drawing/2014/main" id="{4C736398-2D75-3820-A4F0-C236A6A987A8}"/>
              </a:ext>
            </a:extLst>
          </p:cNvPr>
          <p:cNvGraphicFramePr>
            <a:graphicFrameLocks noGrp="1"/>
          </p:cNvGraphicFramePr>
          <p:nvPr>
            <p:ph idx="1"/>
            <p:extLst>
              <p:ext uri="{D42A27DB-BD31-4B8C-83A1-F6EECF244321}">
                <p14:modId xmlns:p14="http://schemas.microsoft.com/office/powerpoint/2010/main" val="3817595110"/>
              </p:ext>
            </p:extLst>
          </p:nvPr>
        </p:nvGraphicFramePr>
        <p:xfrm>
          <a:off x="807722" y="960439"/>
          <a:ext cx="10576558" cy="52060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1607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DD384B-A52F-3B48-8C23-7FA1A988AF3F}"/>
              </a:ext>
            </a:extLst>
          </p:cNvPr>
          <p:cNvSpPr>
            <a:spLocks noGrp="1"/>
          </p:cNvSpPr>
          <p:nvPr>
            <p:ph type="title"/>
          </p:nvPr>
        </p:nvSpPr>
        <p:spPr/>
        <p:txBody>
          <a:bodyPr>
            <a:normAutofit fontScale="90000"/>
          </a:bodyPr>
          <a:lstStyle/>
          <a:p>
            <a:r>
              <a:rPr lang="tr-TR" b="1" dirty="0"/>
              <a:t>İddia ve savunmanın genişletilmesi veya değiştirilmesi</a:t>
            </a:r>
            <a:br>
              <a:rPr lang="tr-TR" b="1" dirty="0"/>
            </a:br>
            <a:endParaRPr lang="tr-TR" dirty="0"/>
          </a:p>
        </p:txBody>
      </p:sp>
      <p:sp>
        <p:nvSpPr>
          <p:cNvPr id="3" name="İçerik Yer Tutucusu 2">
            <a:extLst>
              <a:ext uri="{FF2B5EF4-FFF2-40B4-BE49-F238E27FC236}">
                <a16:creationId xmlns:a16="http://schemas.microsoft.com/office/drawing/2014/main" id="{6AECC7A1-B005-A244-A737-74169E488253}"/>
              </a:ext>
            </a:extLst>
          </p:cNvPr>
          <p:cNvSpPr>
            <a:spLocks noGrp="1"/>
          </p:cNvSpPr>
          <p:nvPr>
            <p:ph idx="1"/>
          </p:nvPr>
        </p:nvSpPr>
        <p:spPr/>
        <p:txBody>
          <a:bodyPr>
            <a:normAutofit/>
          </a:bodyPr>
          <a:lstStyle/>
          <a:p>
            <a:pPr algn="just"/>
            <a:r>
              <a:rPr lang="tr-TR" b="1" dirty="0"/>
              <a:t>MADDE 141-</a:t>
            </a:r>
            <a:r>
              <a:rPr lang="tr-TR" dirty="0"/>
              <a:t> (1) </a:t>
            </a:r>
            <a:r>
              <a:rPr lang="tr-TR" b="1" dirty="0"/>
              <a:t>(Değişik:22/7/2020-7251/15 </a:t>
            </a:r>
            <a:r>
              <a:rPr lang="tr-TR" b="1" dirty="0" err="1"/>
              <a:t>md.</a:t>
            </a:r>
            <a:r>
              <a:rPr lang="tr-TR" b="1" dirty="0"/>
              <a:t>) </a:t>
            </a:r>
            <a:r>
              <a:rPr lang="tr-TR" dirty="0"/>
              <a:t>Taraflar, cevaba cevap ve ikinci cevap dilekçeleri ile serbestçe iddia veya savunmalarını genişletebilir yahut değiştirebilirler. Dilekçelerin karşılıklı verilmesinden sonra iddia veya savunma genişletilemez yahut değiştirilemez.</a:t>
            </a:r>
          </a:p>
          <a:p>
            <a:pPr algn="just"/>
            <a:r>
              <a:rPr lang="tr-TR" dirty="0"/>
              <a:t>(2) İddia ve savunmanın genişletilip değiştirilmesi konusunda ıslah ve karşı tarafın açık muvafakati hükümleri saklıdır.</a:t>
            </a:r>
          </a:p>
          <a:p>
            <a:pPr algn="just"/>
            <a:r>
              <a:rPr lang="tr-TR" sz="1300" b="1" u="sng" dirty="0"/>
              <a:t>(Eski hali: </a:t>
            </a:r>
            <a:r>
              <a:rPr lang="tr-TR" sz="1300" i="1" u="sng" dirty="0"/>
              <a:t>Taraflar, cevaba cevap ve ikinci cevap dilekçeleri ile serbestçe; ön inceleme aşamasında ise ancak karşı tarafın açık muvafakati ile iddia veya savunmalarını genişletebilir yahut değiştirebilirler. Ön inceleme duruşmasına taraflardan biri mazeretsiz olarak gelmezse, gelen taraf onun muvafakati aranmaksızın iddia veya savunmasını genişletebilir yahut değiştirebilir. Ön inceleme aşamasının tamamlanmasından sonra iddia veya savunma genişletilemez yahut değiştirilemez</a:t>
            </a:r>
            <a:r>
              <a:rPr lang="tr-TR" sz="1300" b="1" i="1" u="sng" dirty="0"/>
              <a:t>.)</a:t>
            </a:r>
            <a:endParaRPr lang="tr-TR" sz="1300" dirty="0"/>
          </a:p>
        </p:txBody>
      </p:sp>
    </p:spTree>
    <p:extLst>
      <p:ext uri="{BB962C8B-B14F-4D97-AF65-F5344CB8AC3E}">
        <p14:creationId xmlns:p14="http://schemas.microsoft.com/office/powerpoint/2010/main" val="2512652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0F178D-B571-0243-BCC6-9A523DB6BD7F}"/>
              </a:ext>
            </a:extLst>
          </p:cNvPr>
          <p:cNvSpPr>
            <a:spLocks noGrp="1"/>
          </p:cNvSpPr>
          <p:nvPr>
            <p:ph type="title"/>
          </p:nvPr>
        </p:nvSpPr>
        <p:spPr/>
        <p:txBody>
          <a:bodyPr/>
          <a:lstStyle/>
          <a:p>
            <a:r>
              <a:rPr lang="tr-TR" dirty="0"/>
              <a:t>Neler değişti?</a:t>
            </a:r>
          </a:p>
        </p:txBody>
      </p:sp>
      <p:sp>
        <p:nvSpPr>
          <p:cNvPr id="3" name="İçerik Yer Tutucusu 2">
            <a:extLst>
              <a:ext uri="{FF2B5EF4-FFF2-40B4-BE49-F238E27FC236}">
                <a16:creationId xmlns:a16="http://schemas.microsoft.com/office/drawing/2014/main" id="{7695D7E3-625D-974A-A3B7-77C2C856E7B9}"/>
              </a:ext>
            </a:extLst>
          </p:cNvPr>
          <p:cNvSpPr>
            <a:spLocks noGrp="1"/>
          </p:cNvSpPr>
          <p:nvPr>
            <p:ph idx="1"/>
          </p:nvPr>
        </p:nvSpPr>
        <p:spPr/>
        <p:txBody>
          <a:bodyPr>
            <a:normAutofit/>
          </a:bodyPr>
          <a:lstStyle/>
          <a:p>
            <a:pPr algn="just"/>
            <a:r>
              <a:rPr lang="tr-TR" dirty="0"/>
              <a:t>7251 sayılı Kanun ile yapılan değişiklikten önce taraflardan biri ön inceleme duruşmasına mazeretsiz olarak gelmezse, gelen taraf iddia ve savunmasını genişletebilir veya değiştirebilirdi. Yapılan değişiklikle bu imkân ortadan kaldırılmıştır. Ancak karşı tarafın rızası veya ıslahla iddia ve savunmada değişiklik veya genişletme yapılabilir.</a:t>
            </a:r>
          </a:p>
          <a:p>
            <a:pPr marL="0" indent="0">
              <a:buNone/>
            </a:pPr>
            <a:endParaRPr lang="tr-TR" dirty="0"/>
          </a:p>
          <a:p>
            <a:endParaRPr lang="tr-TR" dirty="0"/>
          </a:p>
        </p:txBody>
      </p:sp>
    </p:spTree>
    <p:extLst>
      <p:ext uri="{BB962C8B-B14F-4D97-AF65-F5344CB8AC3E}">
        <p14:creationId xmlns:p14="http://schemas.microsoft.com/office/powerpoint/2010/main" val="1609163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FF2C49-B98D-4C47-A9EC-023DBA22EFC1}"/>
              </a:ext>
            </a:extLst>
          </p:cNvPr>
          <p:cNvSpPr>
            <a:spLocks noGrp="1"/>
          </p:cNvSpPr>
          <p:nvPr>
            <p:ph type="title"/>
          </p:nvPr>
        </p:nvSpPr>
        <p:spPr/>
        <p:txBody>
          <a:bodyPr/>
          <a:lstStyle/>
          <a:p>
            <a:r>
              <a:rPr lang="tr-TR" dirty="0"/>
              <a:t>Bu madde ile neler değişti?</a:t>
            </a:r>
          </a:p>
        </p:txBody>
      </p:sp>
      <p:sp>
        <p:nvSpPr>
          <p:cNvPr id="3" name="İçerik Yer Tutucusu 2">
            <a:extLst>
              <a:ext uri="{FF2B5EF4-FFF2-40B4-BE49-F238E27FC236}">
                <a16:creationId xmlns:a16="http://schemas.microsoft.com/office/drawing/2014/main" id="{6934262E-8A80-1640-8C5F-F4187EB497D5}"/>
              </a:ext>
            </a:extLst>
          </p:cNvPr>
          <p:cNvSpPr>
            <a:spLocks noGrp="1"/>
          </p:cNvSpPr>
          <p:nvPr>
            <p:ph idx="1"/>
          </p:nvPr>
        </p:nvSpPr>
        <p:spPr>
          <a:xfrm>
            <a:off x="5021496" y="953835"/>
            <a:ext cx="6281873" cy="5248622"/>
          </a:xfrm>
        </p:spPr>
        <p:txBody>
          <a:bodyPr>
            <a:normAutofit/>
          </a:bodyPr>
          <a:lstStyle/>
          <a:p>
            <a:pPr algn="just"/>
            <a:r>
              <a:rPr lang="tr-TR" dirty="0"/>
              <a:t>Değişiklik ile iddia ve savunmanın genişletilmesi ve değiştirilmesi yasağının başlama anı daha öne alınmıştır.</a:t>
            </a:r>
          </a:p>
          <a:p>
            <a:pPr algn="just"/>
            <a:r>
              <a:rPr lang="tr-TR" dirty="0"/>
              <a:t>İddia ve savunmanın genişletilmesi ve değiştirilmesi yasağı artık dilekçeler teatisi aşaması tamamlandıktan sonra başlamaktadır. </a:t>
            </a:r>
          </a:p>
          <a:p>
            <a:pPr algn="just"/>
            <a:r>
              <a:rPr lang="tr-TR" dirty="0"/>
              <a:t>(Ancak unutulmamalıdır ki basit yargılama usulünde iddianın genişletilmesi veya değiştirilmesi yasağı dava açılmasıyla; savunmanın genişletilmesi veya değiştirilmesi yasağı cevap dilekçesinin mahkemeye verilmesiyle başlar. (m. 319)).</a:t>
            </a:r>
          </a:p>
          <a:p>
            <a:endParaRPr lang="tr-TR" dirty="0"/>
          </a:p>
        </p:txBody>
      </p:sp>
    </p:spTree>
    <p:extLst>
      <p:ext uri="{BB962C8B-B14F-4D97-AF65-F5344CB8AC3E}">
        <p14:creationId xmlns:p14="http://schemas.microsoft.com/office/powerpoint/2010/main" val="3323106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9B70AA-60E7-6E47-9420-2CCC78CBE5E7}"/>
              </a:ext>
            </a:extLst>
          </p:cNvPr>
          <p:cNvSpPr>
            <a:spLocks noGrp="1"/>
          </p:cNvSpPr>
          <p:nvPr>
            <p:ph type="title"/>
          </p:nvPr>
        </p:nvSpPr>
        <p:spPr>
          <a:xfrm>
            <a:off x="888631" y="2349925"/>
            <a:ext cx="3498979" cy="2456442"/>
          </a:xfrm>
        </p:spPr>
        <p:txBody>
          <a:bodyPr>
            <a:normAutofit/>
          </a:bodyPr>
          <a:lstStyle/>
          <a:p>
            <a:r>
              <a:rPr lang="tr-TR" dirty="0"/>
              <a:t>ISLAH</a:t>
            </a:r>
          </a:p>
        </p:txBody>
      </p:sp>
      <p:graphicFrame>
        <p:nvGraphicFramePr>
          <p:cNvPr id="5" name="İçerik Yer Tutucusu 2">
            <a:extLst>
              <a:ext uri="{FF2B5EF4-FFF2-40B4-BE49-F238E27FC236}">
                <a16:creationId xmlns:a16="http://schemas.microsoft.com/office/drawing/2014/main" id="{539C637D-77DB-C851-99BF-48DF0A11FF04}"/>
              </a:ext>
            </a:extLst>
          </p:cNvPr>
          <p:cNvGraphicFramePr>
            <a:graphicFrameLocks noGrp="1"/>
          </p:cNvGraphicFramePr>
          <p:nvPr>
            <p:ph idx="1"/>
            <p:extLst>
              <p:ext uri="{D42A27DB-BD31-4B8C-83A1-F6EECF244321}">
                <p14:modId xmlns:p14="http://schemas.microsoft.com/office/powerpoint/2010/main" val="1702897460"/>
              </p:ext>
            </p:extLst>
          </p:nvPr>
        </p:nvGraphicFramePr>
        <p:xfrm>
          <a:off x="5440363" y="1125538"/>
          <a:ext cx="5638800" cy="4603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4267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936ADE-7863-6646-819B-DCC10D394822}"/>
              </a:ext>
            </a:extLst>
          </p:cNvPr>
          <p:cNvSpPr>
            <a:spLocks noGrp="1"/>
          </p:cNvSpPr>
          <p:nvPr>
            <p:ph type="title"/>
          </p:nvPr>
        </p:nvSpPr>
        <p:spPr/>
        <p:txBody>
          <a:bodyPr/>
          <a:lstStyle/>
          <a:p>
            <a:r>
              <a:rPr lang="tr-TR" b="1" dirty="0"/>
              <a:t>Islahın zamanı ve şekli</a:t>
            </a:r>
            <a:endParaRPr lang="tr-TR" dirty="0"/>
          </a:p>
        </p:txBody>
      </p:sp>
      <p:sp>
        <p:nvSpPr>
          <p:cNvPr id="3" name="İçerik Yer Tutucusu 2">
            <a:extLst>
              <a:ext uri="{FF2B5EF4-FFF2-40B4-BE49-F238E27FC236}">
                <a16:creationId xmlns:a16="http://schemas.microsoft.com/office/drawing/2014/main" id="{EED23AEC-5A6B-C642-B69D-A12CB3225B37}"/>
              </a:ext>
            </a:extLst>
          </p:cNvPr>
          <p:cNvSpPr>
            <a:spLocks noGrp="1"/>
          </p:cNvSpPr>
          <p:nvPr>
            <p:ph idx="1"/>
          </p:nvPr>
        </p:nvSpPr>
        <p:spPr/>
        <p:txBody>
          <a:bodyPr/>
          <a:lstStyle/>
          <a:p>
            <a:pPr algn="just"/>
            <a:r>
              <a:rPr lang="tr-TR" b="1" dirty="0"/>
              <a:t>MADDE 177- </a:t>
            </a:r>
            <a:r>
              <a:rPr lang="tr-TR" dirty="0"/>
              <a:t>(1) Islah, tahkikatın sona ermesine kadar yapılabilir. </a:t>
            </a:r>
          </a:p>
          <a:p>
            <a:pPr algn="just"/>
            <a:r>
              <a:rPr lang="tr-TR" dirty="0"/>
              <a:t>(2) </a:t>
            </a:r>
            <a:r>
              <a:rPr lang="tr-TR" b="1" dirty="0"/>
              <a:t>(Ek:22/7/2020-7251/18 </a:t>
            </a:r>
            <a:r>
              <a:rPr lang="tr-TR" b="1" dirty="0" err="1"/>
              <a:t>md.</a:t>
            </a:r>
            <a:r>
              <a:rPr lang="tr-TR" b="1" dirty="0"/>
              <a:t>)</a:t>
            </a:r>
            <a:r>
              <a:rPr lang="tr-TR" b="1" baseline="30000" dirty="0"/>
              <a:t>(1)</a:t>
            </a:r>
            <a:r>
              <a:rPr lang="tr-TR" dirty="0"/>
              <a:t> </a:t>
            </a:r>
            <a:r>
              <a:rPr lang="tr-TR" dirty="0" err="1"/>
              <a:t>Yargıtayın</a:t>
            </a:r>
            <a:r>
              <a:rPr lang="tr-TR" dirty="0"/>
              <a:t> bozma kararından veya bölge adliye mahkemesinin kaldırma kararından sonra dosya ilk derece mahkemesine gönderildiğinde, ilk derece mahkemesinin tahkikata ilişkin bir işlem yapması hâlinde tahkikat sona erinceye kadar da ıslah yapılabilir. Ancak bozma kararına uymakla ortaya çıkan hukuki durum ortadan kaldırılamaz.</a:t>
            </a:r>
          </a:p>
          <a:p>
            <a:pPr algn="just"/>
            <a:r>
              <a:rPr lang="tr-TR" dirty="0"/>
              <a:t>(3) Islah, sözlü veya yazılı olarak yapılabilir. Karşı taraf duruşmada hazır değilse veya ıslah talebi duruşma dışında yapılıyorsa, bu yazılı talep veya tutanak örneği, haber vermek amacıyla karşı tarafa bildirilir.</a:t>
            </a:r>
          </a:p>
          <a:p>
            <a:endParaRPr lang="tr-TR" dirty="0"/>
          </a:p>
        </p:txBody>
      </p:sp>
    </p:spTree>
    <p:extLst>
      <p:ext uri="{BB962C8B-B14F-4D97-AF65-F5344CB8AC3E}">
        <p14:creationId xmlns:p14="http://schemas.microsoft.com/office/powerpoint/2010/main" val="244880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321B9C-B162-264D-9A7B-065091081B40}"/>
              </a:ext>
            </a:extLst>
          </p:cNvPr>
          <p:cNvSpPr>
            <a:spLocks noGrp="1"/>
          </p:cNvSpPr>
          <p:nvPr>
            <p:ph type="title"/>
          </p:nvPr>
        </p:nvSpPr>
        <p:spPr>
          <a:xfrm>
            <a:off x="888631" y="2349925"/>
            <a:ext cx="3498979" cy="2456442"/>
          </a:xfrm>
        </p:spPr>
        <p:txBody>
          <a:bodyPr>
            <a:normAutofit/>
          </a:bodyPr>
          <a:lstStyle/>
          <a:p>
            <a:r>
              <a:rPr lang="tr-TR" dirty="0"/>
              <a:t>Değişiklik öncesi</a:t>
            </a:r>
          </a:p>
        </p:txBody>
      </p:sp>
      <p:graphicFrame>
        <p:nvGraphicFramePr>
          <p:cNvPr id="5" name="İçerik Yer Tutucusu 2">
            <a:extLst>
              <a:ext uri="{FF2B5EF4-FFF2-40B4-BE49-F238E27FC236}">
                <a16:creationId xmlns:a16="http://schemas.microsoft.com/office/drawing/2014/main" id="{C470DE2F-C751-11ED-BEA0-FE73D4C3C659}"/>
              </a:ext>
            </a:extLst>
          </p:cNvPr>
          <p:cNvGraphicFramePr>
            <a:graphicFrameLocks noGrp="1"/>
          </p:cNvGraphicFramePr>
          <p:nvPr>
            <p:ph idx="1"/>
            <p:extLst>
              <p:ext uri="{D42A27DB-BD31-4B8C-83A1-F6EECF244321}">
                <p14:modId xmlns:p14="http://schemas.microsoft.com/office/powerpoint/2010/main" val="3966607561"/>
              </p:ext>
            </p:extLst>
          </p:nvPr>
        </p:nvGraphicFramePr>
        <p:xfrm>
          <a:off x="5440363" y="1125538"/>
          <a:ext cx="5638800" cy="4603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2727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2"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999EEEC-FC9B-544C-9CFE-437BC8982FC1}"/>
              </a:ext>
            </a:extLst>
          </p:cNvPr>
          <p:cNvSpPr>
            <a:spLocks noGrp="1"/>
          </p:cNvSpPr>
          <p:nvPr>
            <p:ph type="title"/>
          </p:nvPr>
        </p:nvSpPr>
        <p:spPr>
          <a:xfrm>
            <a:off x="645459" y="960120"/>
            <a:ext cx="3865695" cy="4171278"/>
          </a:xfrm>
        </p:spPr>
        <p:txBody>
          <a:bodyPr>
            <a:normAutofit/>
          </a:bodyPr>
          <a:lstStyle/>
          <a:p>
            <a:pPr algn="r"/>
            <a:r>
              <a:rPr lang="tr-TR" sz="4400">
                <a:solidFill>
                  <a:schemeClr val="tx1"/>
                </a:solidFill>
              </a:rPr>
              <a:t>Değişikliğin amacı</a:t>
            </a: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İçerik Yer Tutucusu 2">
            <a:extLst>
              <a:ext uri="{FF2B5EF4-FFF2-40B4-BE49-F238E27FC236}">
                <a16:creationId xmlns:a16="http://schemas.microsoft.com/office/drawing/2014/main" id="{E3896084-148F-CE4F-A9F6-8452E8ED0ADE}"/>
              </a:ext>
            </a:extLst>
          </p:cNvPr>
          <p:cNvSpPr>
            <a:spLocks noGrp="1"/>
          </p:cNvSpPr>
          <p:nvPr>
            <p:ph idx="1"/>
          </p:nvPr>
        </p:nvSpPr>
        <p:spPr>
          <a:xfrm>
            <a:off x="4983164" y="960120"/>
            <a:ext cx="5511800" cy="4171278"/>
          </a:xfrm>
        </p:spPr>
        <p:txBody>
          <a:bodyPr>
            <a:normAutofit/>
          </a:bodyPr>
          <a:lstStyle/>
          <a:p>
            <a:r>
              <a:rPr lang="tr-TR" dirty="0"/>
              <a:t>«</a:t>
            </a:r>
            <a:r>
              <a:rPr lang="tr-TR" i="1" dirty="0"/>
              <a:t>iş yükünün azaltılması ve usul ekonomisi ilkesinin etkin bir şekilde uygulanabilmesi» </a:t>
            </a:r>
            <a:r>
              <a:rPr lang="tr-TR" dirty="0"/>
              <a:t>(Adalet Komisyonu Madde Gerekçesi)</a:t>
            </a:r>
          </a:p>
        </p:txBody>
      </p:sp>
    </p:spTree>
    <p:extLst>
      <p:ext uri="{BB962C8B-B14F-4D97-AF65-F5344CB8AC3E}">
        <p14:creationId xmlns:p14="http://schemas.microsoft.com/office/powerpoint/2010/main" val="1809394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9986F6F-7BBB-804F-A3B3-96FA7ABBD6F9}"/>
              </a:ext>
            </a:extLst>
          </p:cNvPr>
          <p:cNvSpPr>
            <a:spLocks noGrp="1"/>
          </p:cNvSpPr>
          <p:nvPr>
            <p:ph type="title"/>
          </p:nvPr>
        </p:nvSpPr>
        <p:spPr/>
        <p:txBody>
          <a:bodyPr/>
          <a:lstStyle/>
          <a:p>
            <a:r>
              <a:rPr lang="tr-TR" dirty="0"/>
              <a:t>Dikkat edilecek hususlar- 1</a:t>
            </a:r>
          </a:p>
        </p:txBody>
      </p:sp>
      <p:sp>
        <p:nvSpPr>
          <p:cNvPr id="3" name="İçerik Yer Tutucusu 2">
            <a:extLst>
              <a:ext uri="{FF2B5EF4-FFF2-40B4-BE49-F238E27FC236}">
                <a16:creationId xmlns:a16="http://schemas.microsoft.com/office/drawing/2014/main" id="{021B20EB-8821-5048-B462-DD86E3939508}"/>
              </a:ext>
            </a:extLst>
          </p:cNvPr>
          <p:cNvSpPr>
            <a:spLocks noGrp="1"/>
          </p:cNvSpPr>
          <p:nvPr>
            <p:ph idx="1"/>
          </p:nvPr>
        </p:nvSpPr>
        <p:spPr>
          <a:xfrm>
            <a:off x="4597052" y="212942"/>
            <a:ext cx="7478037" cy="6413326"/>
          </a:xfrm>
        </p:spPr>
        <p:txBody>
          <a:bodyPr>
            <a:normAutofit fontScale="92500" lnSpcReduction="10000"/>
          </a:bodyPr>
          <a:lstStyle/>
          <a:p>
            <a:pPr algn="just"/>
            <a:r>
              <a:rPr lang="tr-TR" dirty="0"/>
              <a:t>Bozma veya kaldırma kararıyla ortaya çıkan hukukî durum ortadan kaldırılamaz = </a:t>
            </a:r>
            <a:r>
              <a:rPr lang="tr-TR" dirty="0" err="1"/>
              <a:t>Usûlî</a:t>
            </a:r>
            <a:r>
              <a:rPr lang="tr-TR" dirty="0"/>
              <a:t> müktesep hak ihlâl edilemez! (</a:t>
            </a:r>
            <a:r>
              <a:rPr lang="tr-TR" dirty="0" err="1"/>
              <a:t>usûlî</a:t>
            </a:r>
            <a:r>
              <a:rPr lang="tr-TR" dirty="0"/>
              <a:t> müktesep hakkın istisnaları yoksa)</a:t>
            </a:r>
          </a:p>
          <a:p>
            <a:pPr algn="just"/>
            <a:r>
              <a:rPr lang="tr-TR" dirty="0"/>
              <a:t>Yargıtay’ın bozma kararı nedeniyle </a:t>
            </a:r>
            <a:r>
              <a:rPr lang="tr-TR" dirty="0" err="1"/>
              <a:t>usûlî</a:t>
            </a:r>
            <a:r>
              <a:rPr lang="tr-TR" dirty="0"/>
              <a:t> müktesep hak iki çeşittir. 1) Mahkemenin Yargıtay’ın bozma kararına uyması ile, bozma kararı lehine olan taraf yararına kazanılmış hak 2) bazı konuların bozma kararının kapsamı dışında kalması ile doğan </a:t>
            </a:r>
            <a:r>
              <a:rPr lang="tr-TR" dirty="0" err="1"/>
              <a:t>usuli</a:t>
            </a:r>
            <a:r>
              <a:rPr lang="tr-TR" dirty="0"/>
              <a:t> kazanılmış hak. </a:t>
            </a:r>
            <a:r>
              <a:rPr lang="tr-TR" i="1" dirty="0"/>
              <a:t>Bozma kararına uymuş olması halinde Mahkeme, bu uyma kararı ile bağlı olup, </a:t>
            </a:r>
            <a:r>
              <a:rPr lang="tr-TR" i="1" dirty="0" err="1"/>
              <a:t>usuli</a:t>
            </a:r>
            <a:r>
              <a:rPr lang="tr-TR" i="1" dirty="0"/>
              <a:t> kazanılmış hak ilkesi uyarınca lehine bozulan taraf yararına araştırma ve inceleme yapmak zorundadır </a:t>
            </a:r>
            <a:r>
              <a:rPr lang="tr-TR" dirty="0"/>
              <a:t>( 04.02.1959 gün ve 13/5 sayılı İBK). (</a:t>
            </a:r>
            <a:r>
              <a:rPr lang="tr-TR" dirty="0" err="1"/>
              <a:t>usuli</a:t>
            </a:r>
            <a:r>
              <a:rPr lang="tr-TR" dirty="0"/>
              <a:t> kazanılmış hak ilkesinin de istisnaları bulunmaktadır. Geriye etkili kanun değişikliği, görev kuralına aykırılık, sonradan ortaya çıkan içtihadı birleştirme kararı hak düşürücü süre, kamu düzeni gibi hususlar kazanılmış hak kuralının istisnalarındandır).</a:t>
            </a:r>
          </a:p>
          <a:p>
            <a:pPr algn="just"/>
            <a:r>
              <a:rPr lang="tr-TR" dirty="0"/>
              <a:t>Örnek: «…</a:t>
            </a:r>
            <a:r>
              <a:rPr lang="tr-TR" i="1" dirty="0"/>
              <a:t>ilk derece mahkemesinin anapara ve faizin tahsiline ilişkin kararına karşı istinaf yoluna başvurulmuş, bu başvuru reddedilmiş, ret kararı aleyhine temyiz yoluna müracaat edilmiş, karar sadece faizin yanlış oran uygulanarak hesaplanması noktasından bozulmuş ve ilk derece mahkemesince bozmaya uyulmuş ise bozmaya uyulmasından sonra yapılacak tahkikatta anapara miktarını artıracak şekilde ıslah yapılamayacaktır…»</a:t>
            </a:r>
          </a:p>
        </p:txBody>
      </p:sp>
    </p:spTree>
    <p:extLst>
      <p:ext uri="{BB962C8B-B14F-4D97-AF65-F5344CB8AC3E}">
        <p14:creationId xmlns:p14="http://schemas.microsoft.com/office/powerpoint/2010/main" val="889223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C25422-290E-DA49-8D94-4107F13DF722}"/>
              </a:ext>
            </a:extLst>
          </p:cNvPr>
          <p:cNvSpPr>
            <a:spLocks noGrp="1"/>
          </p:cNvSpPr>
          <p:nvPr>
            <p:ph type="title"/>
          </p:nvPr>
        </p:nvSpPr>
        <p:spPr/>
        <p:txBody>
          <a:bodyPr/>
          <a:lstStyle/>
          <a:p>
            <a:r>
              <a:rPr lang="tr-TR" dirty="0"/>
              <a:t>Dikkat edilecek hususlar- 2</a:t>
            </a:r>
          </a:p>
        </p:txBody>
      </p:sp>
      <p:sp>
        <p:nvSpPr>
          <p:cNvPr id="3" name="İçerik Yer Tutucusu 2">
            <a:extLst>
              <a:ext uri="{FF2B5EF4-FFF2-40B4-BE49-F238E27FC236}">
                <a16:creationId xmlns:a16="http://schemas.microsoft.com/office/drawing/2014/main" id="{88F334F2-168D-B640-91F8-995E5BA7F079}"/>
              </a:ext>
            </a:extLst>
          </p:cNvPr>
          <p:cNvSpPr>
            <a:spLocks noGrp="1"/>
          </p:cNvSpPr>
          <p:nvPr>
            <p:ph idx="1"/>
          </p:nvPr>
        </p:nvSpPr>
        <p:spPr/>
        <p:txBody>
          <a:bodyPr/>
          <a:lstStyle/>
          <a:p>
            <a:r>
              <a:rPr lang="tr-TR" dirty="0"/>
              <a:t>Islah yalnız 1 kere yapılabilir! Daha önce ıslah hakkı kullanılmışsa, bu aşamada artık mümkün değil.</a:t>
            </a:r>
          </a:p>
          <a:p>
            <a:endParaRPr lang="tr-TR" dirty="0"/>
          </a:p>
        </p:txBody>
      </p:sp>
    </p:spTree>
    <p:extLst>
      <p:ext uri="{BB962C8B-B14F-4D97-AF65-F5344CB8AC3E}">
        <p14:creationId xmlns:p14="http://schemas.microsoft.com/office/powerpoint/2010/main" val="579685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C4777C-E3B6-7741-8168-E314E18BAE15}"/>
              </a:ext>
            </a:extLst>
          </p:cNvPr>
          <p:cNvSpPr>
            <a:spLocks noGrp="1"/>
          </p:cNvSpPr>
          <p:nvPr>
            <p:ph type="title"/>
          </p:nvPr>
        </p:nvSpPr>
        <p:spPr/>
        <p:txBody>
          <a:bodyPr/>
          <a:lstStyle/>
          <a:p>
            <a:r>
              <a:rPr lang="tr-TR" dirty="0"/>
              <a:t>Dikkat edilecek hususlar- 3</a:t>
            </a:r>
          </a:p>
        </p:txBody>
      </p:sp>
      <p:sp>
        <p:nvSpPr>
          <p:cNvPr id="3" name="İçerik Yer Tutucusu 2">
            <a:extLst>
              <a:ext uri="{FF2B5EF4-FFF2-40B4-BE49-F238E27FC236}">
                <a16:creationId xmlns:a16="http://schemas.microsoft.com/office/drawing/2014/main" id="{951B0239-7868-4142-8223-42B64CF7DEA9}"/>
              </a:ext>
            </a:extLst>
          </p:cNvPr>
          <p:cNvSpPr>
            <a:spLocks noGrp="1"/>
          </p:cNvSpPr>
          <p:nvPr>
            <p:ph idx="1"/>
          </p:nvPr>
        </p:nvSpPr>
        <p:spPr/>
        <p:txBody>
          <a:bodyPr/>
          <a:lstStyle/>
          <a:p>
            <a:pPr algn="just"/>
            <a:r>
              <a:rPr lang="tr-TR" dirty="0"/>
              <a:t>Bozma veya kaldırma kararından sonra ilk derece mahkemesinde yeniden bir tahkikat yapılmalı! Tahkikat yoksa ıslah da yok.</a:t>
            </a:r>
          </a:p>
        </p:txBody>
      </p:sp>
    </p:spTree>
    <p:extLst>
      <p:ext uri="{BB962C8B-B14F-4D97-AF65-F5344CB8AC3E}">
        <p14:creationId xmlns:p14="http://schemas.microsoft.com/office/powerpoint/2010/main" val="22446453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49C0BA-E114-D74A-B926-2CE51B8BC93A}"/>
              </a:ext>
            </a:extLst>
          </p:cNvPr>
          <p:cNvSpPr>
            <a:spLocks noGrp="1"/>
          </p:cNvSpPr>
          <p:nvPr>
            <p:ph type="title"/>
          </p:nvPr>
        </p:nvSpPr>
        <p:spPr/>
        <p:txBody>
          <a:bodyPr>
            <a:normAutofit fontScale="90000"/>
          </a:bodyPr>
          <a:lstStyle/>
          <a:p>
            <a:r>
              <a:rPr lang="tr-TR" dirty="0">
                <a:solidFill>
                  <a:schemeClr val="tx1"/>
                </a:solidFill>
              </a:rPr>
              <a:t>İstinaf yoluna başvurulabilen kararlar</a:t>
            </a:r>
            <a:br>
              <a:rPr lang="tr-TR" dirty="0">
                <a:solidFill>
                  <a:schemeClr val="tx1"/>
                </a:solidFill>
              </a:rPr>
            </a:br>
            <a:r>
              <a:rPr lang="tr-TR" dirty="0">
                <a:solidFill>
                  <a:schemeClr val="tx1"/>
                </a:solidFill>
              </a:rPr>
              <a:t>(m. 341)</a:t>
            </a:r>
          </a:p>
        </p:txBody>
      </p:sp>
      <p:sp>
        <p:nvSpPr>
          <p:cNvPr id="3" name="İçerik Yer Tutucusu 2">
            <a:extLst>
              <a:ext uri="{FF2B5EF4-FFF2-40B4-BE49-F238E27FC236}">
                <a16:creationId xmlns:a16="http://schemas.microsoft.com/office/drawing/2014/main" id="{B662F189-E798-494C-8E7B-56572C956568}"/>
              </a:ext>
            </a:extLst>
          </p:cNvPr>
          <p:cNvSpPr>
            <a:spLocks noGrp="1"/>
          </p:cNvSpPr>
          <p:nvPr>
            <p:ph idx="1"/>
          </p:nvPr>
        </p:nvSpPr>
        <p:spPr>
          <a:xfrm>
            <a:off x="5118447" y="212942"/>
            <a:ext cx="6919065" cy="6375748"/>
          </a:xfrm>
        </p:spPr>
        <p:txBody>
          <a:bodyPr>
            <a:normAutofit fontScale="85000" lnSpcReduction="10000"/>
          </a:bodyPr>
          <a:lstStyle/>
          <a:p>
            <a:pPr algn="just"/>
            <a:r>
              <a:rPr lang="tr-TR" dirty="0"/>
              <a:t>(1) (Değişik:22/7/2020-7251/34 </a:t>
            </a:r>
            <a:r>
              <a:rPr lang="tr-TR" dirty="0" err="1"/>
              <a:t>md.</a:t>
            </a:r>
            <a:r>
              <a:rPr lang="tr-TR" dirty="0"/>
              <a:t>) İlk derece mahkemelerinin aşağıdaki kararlarına karşı istinaf yoluna başvurulabilir:</a:t>
            </a:r>
          </a:p>
          <a:p>
            <a:pPr algn="just"/>
            <a:r>
              <a:rPr lang="tr-TR" dirty="0"/>
              <a:t>a) Nihai kararlar. </a:t>
            </a:r>
          </a:p>
          <a:p>
            <a:pPr algn="just"/>
            <a:r>
              <a:rPr lang="tr-TR" dirty="0"/>
              <a:t>b) </a:t>
            </a:r>
            <a:r>
              <a:rPr lang="tr-TR" u="sng" dirty="0"/>
              <a:t>İhtiyati tedbir ve ihtiyati haciz taleplerinin reddi kararları, karşı tarafın yüzüne karşı verilen ihtiyati tedbir ve ihtiyati haciz kararları, karşı tarafın yokluğunda verilen ihtiyati tedbir ve ihtiyati haciz kararlarına karşı yapılan itiraz üzerine verilen kararlar. </a:t>
            </a:r>
          </a:p>
          <a:p>
            <a:pPr algn="just"/>
            <a:r>
              <a:rPr lang="tr-TR" dirty="0"/>
              <a:t>(2) Miktar veya değeri üç bin Türk Lirasını geçmeyen malvarlığı davalarına ilişkin kararlar kesindir. (Ek cümle: 24/11/2016-6763/41 </a:t>
            </a:r>
            <a:r>
              <a:rPr lang="tr-TR" dirty="0" err="1"/>
              <a:t>md.</a:t>
            </a:r>
            <a:r>
              <a:rPr lang="tr-TR" dirty="0"/>
              <a:t>) Ancak manevi tazminat davalarında verilen kararlara karşı, miktar veya değere bakılmaksızın istinaf yoluna başvurulabilir. (1) </a:t>
            </a:r>
          </a:p>
          <a:p>
            <a:pPr algn="just"/>
            <a:r>
              <a:rPr lang="tr-TR" dirty="0"/>
              <a:t>(3) Alacağın bir kısmının dava edilmiş olması durumunda üç bin Türk Liralık kesinlik sınırı alacağın tamamına göre belirlenir. </a:t>
            </a:r>
          </a:p>
          <a:p>
            <a:pPr algn="just"/>
            <a:r>
              <a:rPr lang="tr-TR" dirty="0"/>
              <a:t>(4) Alacağın tamamının dava edilmiş olması durumunda, kararda asıl talebinin kabul edilmeyen bölümü üç bin Türk Lirasını geçmeyen taraf, istinaf yoluna başvuramaz. </a:t>
            </a:r>
          </a:p>
          <a:p>
            <a:pPr algn="just"/>
            <a:r>
              <a:rPr lang="tr-TR" dirty="0"/>
              <a:t> (5) İlk derece mahkemelerinin diğer kanunlarda temyiz edilebileceği veya haklarında </a:t>
            </a:r>
            <a:r>
              <a:rPr lang="tr-TR" dirty="0" err="1"/>
              <a:t>Yargıtaya</a:t>
            </a:r>
            <a:r>
              <a:rPr lang="tr-TR" dirty="0"/>
              <a:t> başvurulabileceği belirtilmiş olup da bölge adliye mahkemelerinin görev alanına giren dava ve işlere ilişkin nihai kararlarına karşı, bölge adliye mahkemelerine başvurulabilir.</a:t>
            </a:r>
          </a:p>
        </p:txBody>
      </p:sp>
    </p:spTree>
    <p:extLst>
      <p:ext uri="{BB962C8B-B14F-4D97-AF65-F5344CB8AC3E}">
        <p14:creationId xmlns:p14="http://schemas.microsoft.com/office/powerpoint/2010/main" val="653256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7FB1DB-7E4E-FA50-8C16-30BD13405118}"/>
              </a:ext>
            </a:extLst>
          </p:cNvPr>
          <p:cNvSpPr>
            <a:spLocks noGrp="1"/>
          </p:cNvSpPr>
          <p:nvPr>
            <p:ph type="title"/>
          </p:nvPr>
        </p:nvSpPr>
        <p:spPr/>
        <p:txBody>
          <a:bodyPr>
            <a:normAutofit fontScale="90000"/>
          </a:bodyPr>
          <a:lstStyle/>
          <a:p>
            <a:r>
              <a:rPr lang="tr-TR" i="1" dirty="0">
                <a:solidFill>
                  <a:schemeClr val="tx1"/>
                </a:solidFill>
              </a:rPr>
              <a:t>1. </a:t>
            </a:r>
            <a:r>
              <a:rPr lang="tr-TR" u="sng" dirty="0">
                <a:solidFill>
                  <a:schemeClr val="tx1"/>
                </a:solidFill>
                <a:hlinkClick r:id="rId2">
                  <a:extLst>
                    <a:ext uri="{A12FA001-AC4F-418D-AE19-62706E023703}">
                      <ahyp:hlinkClr xmlns:ahyp="http://schemas.microsoft.com/office/drawing/2018/hyperlinkcolor" val="tx"/>
                    </a:ext>
                  </a:extLst>
                </a:hlinkClick>
              </a:rPr>
              <a:t>HD., E. 2020/4017 K. 2021/4216 T. 29.3.2021</a:t>
            </a:r>
            <a:endParaRPr lang="tr-TR" dirty="0">
              <a:solidFill>
                <a:schemeClr val="tx1"/>
              </a:solidFill>
            </a:endParaRPr>
          </a:p>
        </p:txBody>
      </p:sp>
      <p:sp>
        <p:nvSpPr>
          <p:cNvPr id="3" name="İçerik Yer Tutucusu 2">
            <a:extLst>
              <a:ext uri="{FF2B5EF4-FFF2-40B4-BE49-F238E27FC236}">
                <a16:creationId xmlns:a16="http://schemas.microsoft.com/office/drawing/2014/main" id="{189449D4-3DF5-2D53-098B-A6C2124A90E7}"/>
              </a:ext>
            </a:extLst>
          </p:cNvPr>
          <p:cNvSpPr>
            <a:spLocks noGrp="1"/>
          </p:cNvSpPr>
          <p:nvPr>
            <p:ph idx="1"/>
          </p:nvPr>
        </p:nvSpPr>
        <p:spPr/>
        <p:txBody>
          <a:bodyPr>
            <a:normAutofit fontScale="85000" lnSpcReduction="10000"/>
          </a:bodyPr>
          <a:lstStyle/>
          <a:p>
            <a:r>
              <a:rPr lang="tr-TR" i="1" dirty="0"/>
              <a:t>“…Hukuk Muhakemeleri Kanunu’nun 353.maddesinde, bölge adliye mahkemesinin dosyayı ilk derece mahkemesine geri gönderme sebepleri tahdidi olarak sayılmıştır. </a:t>
            </a:r>
            <a:r>
              <a:rPr lang="tr-TR" i="1" u="sng" dirty="0"/>
              <a:t>Kanunda sayılan geri gönderme sebepleri arasında "delillerin eksik toplanması" bulunmamakta olup “uyuşmazlığın çözümünde etkili olabilecek ölçüde önemli delillerin toplanmamış veya değerlendirilmemiş olması ya da talebin önemli bir kısmı hakkında karar verilmemiş “olması vardır. Taraflarca gösterilen ve ilk derece mahkemesince toplanan deliller davanın esası hakkında hüküm kurmaya yeterli olduğundan Bölge Adliye Mahkemesince Hukuk Muhakemeleri Kanununun 353/l-a-6 maddesi uyarınca eksik hususların ikmali için dosyanın ilk derece mahkemesine gönderilmesine dair kesin verilen kararın </a:t>
            </a:r>
            <a:r>
              <a:rPr lang="tr-TR" i="1" u="sng" dirty="0" err="1"/>
              <a:t>HMK'nun</a:t>
            </a:r>
            <a:r>
              <a:rPr lang="tr-TR" i="1" u="sng" dirty="0"/>
              <a:t> 369. maddesinde belirtilen 'Kanunun açık hükmüne aykırılık' teşkil ettiği,</a:t>
            </a:r>
            <a:r>
              <a:rPr lang="tr-TR" i="1" dirty="0"/>
              <a:t> bu itibarla bölge adliye mahkemesince verilen kararın temyizinin mümkün olduğu sonucuna varıldığından ... Bölge Adliye Mahkemesi 39. Hukuk Dairesinin 18.02.2020 tarihli temyiz isteminin reddine ilişkin ek kararın kaldırılmasına karar verildikten sonra işin esasının incelenmesinde…” 1. </a:t>
            </a:r>
            <a:r>
              <a:rPr lang="tr-TR" u="sng" dirty="0">
                <a:hlinkClick r:id="rId2"/>
              </a:rPr>
              <a:t>HD., E. 2020/4017 K. 2021/4216 T. 29.3.2021</a:t>
            </a:r>
            <a:r>
              <a:rPr lang="tr-TR" dirty="0"/>
              <a:t> </a:t>
            </a:r>
          </a:p>
        </p:txBody>
      </p:sp>
    </p:spTree>
    <p:extLst>
      <p:ext uri="{BB962C8B-B14F-4D97-AF65-F5344CB8AC3E}">
        <p14:creationId xmlns:p14="http://schemas.microsoft.com/office/powerpoint/2010/main" val="599973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0F5D32-E085-584B-9C40-FAABC27D82D8}"/>
              </a:ext>
            </a:extLst>
          </p:cNvPr>
          <p:cNvSpPr>
            <a:spLocks noGrp="1"/>
          </p:cNvSpPr>
          <p:nvPr>
            <p:ph type="title"/>
          </p:nvPr>
        </p:nvSpPr>
        <p:spPr>
          <a:xfrm>
            <a:off x="888631" y="2430049"/>
            <a:ext cx="3498979" cy="2367419"/>
          </a:xfrm>
        </p:spPr>
        <p:txBody>
          <a:bodyPr>
            <a:normAutofit fontScale="90000"/>
          </a:bodyPr>
          <a:lstStyle/>
          <a:p>
            <a:r>
              <a:rPr lang="tr-TR" dirty="0">
                <a:solidFill>
                  <a:schemeClr val="tx1"/>
                </a:solidFill>
              </a:rPr>
              <a:t>Duruşmaya gelinmemesi ve giderlerin ödenmemesi </a:t>
            </a:r>
            <a:br>
              <a:rPr lang="tr-TR" dirty="0">
                <a:solidFill>
                  <a:schemeClr val="tx1"/>
                </a:solidFill>
              </a:rPr>
            </a:br>
            <a:r>
              <a:rPr lang="tr-TR" dirty="0">
                <a:solidFill>
                  <a:schemeClr val="tx1"/>
                </a:solidFill>
              </a:rPr>
              <a:t>MADDE 358</a:t>
            </a:r>
          </a:p>
        </p:txBody>
      </p:sp>
      <p:sp>
        <p:nvSpPr>
          <p:cNvPr id="3" name="İçerik Yer Tutucusu 2">
            <a:extLst>
              <a:ext uri="{FF2B5EF4-FFF2-40B4-BE49-F238E27FC236}">
                <a16:creationId xmlns:a16="http://schemas.microsoft.com/office/drawing/2014/main" id="{2C89D5F0-AF3F-CC47-B582-6AB1ABECC30B}"/>
              </a:ext>
            </a:extLst>
          </p:cNvPr>
          <p:cNvSpPr>
            <a:spLocks noGrp="1"/>
          </p:cNvSpPr>
          <p:nvPr>
            <p:ph idx="1"/>
          </p:nvPr>
        </p:nvSpPr>
        <p:spPr/>
        <p:txBody>
          <a:bodyPr>
            <a:normAutofit fontScale="92500" lnSpcReduction="20000"/>
          </a:bodyPr>
          <a:lstStyle/>
          <a:p>
            <a:pPr algn="just"/>
            <a:r>
              <a:rPr lang="tr-TR" dirty="0"/>
              <a:t>(1) Duruşmalı olarak incelenen işlerde taraflara çıkartılan davetiyelerde, duruşmada hazır bulunmadıkları takdirde tahkikatın yokluklarında yapılarak karar verileceği hususu ile başvuran tarafa çıkartılacak davetiyede, ayrıca, yapılacak tahkikatla ilgili olarak bölge adliye mahkemesince belirlenen gideri, iki haftadan az olmamak üzere verilecek kesin süre içinde avans olarak yatırması gerektiği açıkça belirtilir.(3) (2) Başvuran, kabul edilebilir bir mazerete dayanarak duruşmaya gelemediğini bildirdiği takdirde, yeni bir duruşma günü tayin edilerek taraflara bildirilir. (3) </a:t>
            </a:r>
            <a:r>
              <a:rPr lang="tr-TR" b="1" dirty="0"/>
              <a:t>(Değişik:22/7/2020-7251/37 </a:t>
            </a:r>
            <a:r>
              <a:rPr lang="tr-TR" b="1" dirty="0" err="1"/>
              <a:t>md.</a:t>
            </a:r>
            <a:r>
              <a:rPr lang="tr-TR" b="1" dirty="0"/>
              <a:t>) </a:t>
            </a:r>
            <a:r>
              <a:rPr lang="tr-TR" dirty="0"/>
              <a:t>Belirlenen giderin, verilen kesin süre içinde yatırılmış olması kaydıyla, taraflar mazeretsiz olarak duruşmaya katılmadıkları takdirde tahkikat yokluklarında yapılarak karar verilir. Belirlenen gider, süresi içinde yatırılmadığı takdirde, dosyanın mevcut durumuna göre karar verilir. Şu kadar ki, öngörülen tahkikat yapılmaksızın karar verilmesine olanak bulunmayan hâllerde başvuru reddedilir.</a:t>
            </a:r>
          </a:p>
        </p:txBody>
      </p:sp>
    </p:spTree>
    <p:extLst>
      <p:ext uri="{BB962C8B-B14F-4D97-AF65-F5344CB8AC3E}">
        <p14:creationId xmlns:p14="http://schemas.microsoft.com/office/powerpoint/2010/main" val="2947826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5"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Başlık 1">
            <a:extLst>
              <a:ext uri="{FF2B5EF4-FFF2-40B4-BE49-F238E27FC236}">
                <a16:creationId xmlns:a16="http://schemas.microsoft.com/office/drawing/2014/main" id="{65390244-B70C-E344-88C1-EFB5A22F927D}"/>
              </a:ext>
            </a:extLst>
          </p:cNvPr>
          <p:cNvSpPr>
            <a:spLocks noGrp="1"/>
          </p:cNvSpPr>
          <p:nvPr>
            <p:ph type="title"/>
          </p:nvPr>
        </p:nvSpPr>
        <p:spPr>
          <a:xfrm>
            <a:off x="1759287" y="798881"/>
            <a:ext cx="8673427" cy="1048945"/>
          </a:xfrm>
        </p:spPr>
        <p:txBody>
          <a:bodyPr>
            <a:normAutofit/>
          </a:bodyPr>
          <a:lstStyle/>
          <a:p>
            <a:endParaRPr lang="tr-TR">
              <a:solidFill>
                <a:schemeClr val="tx1"/>
              </a:solidFill>
            </a:endParaRPr>
          </a:p>
        </p:txBody>
      </p:sp>
      <p:graphicFrame>
        <p:nvGraphicFramePr>
          <p:cNvPr id="7" name="İçerik Yer Tutucusu 6">
            <a:extLst>
              <a:ext uri="{FF2B5EF4-FFF2-40B4-BE49-F238E27FC236}">
                <a16:creationId xmlns:a16="http://schemas.microsoft.com/office/drawing/2014/main" id="{1DA78479-5C29-AB4B-B9B9-547904ADE955}"/>
              </a:ext>
            </a:extLst>
          </p:cNvPr>
          <p:cNvGraphicFramePr>
            <a:graphicFrameLocks noGrp="1"/>
          </p:cNvGraphicFramePr>
          <p:nvPr>
            <p:ph idx="1"/>
            <p:extLst>
              <p:ext uri="{D42A27DB-BD31-4B8C-83A1-F6EECF244321}">
                <p14:modId xmlns:p14="http://schemas.microsoft.com/office/powerpoint/2010/main" val="3192439196"/>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47409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4"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Başlık 1">
            <a:extLst>
              <a:ext uri="{FF2B5EF4-FFF2-40B4-BE49-F238E27FC236}">
                <a16:creationId xmlns:a16="http://schemas.microsoft.com/office/drawing/2014/main" id="{83331802-4573-7C41-AA86-5C46347561A0}"/>
              </a:ext>
            </a:extLst>
          </p:cNvPr>
          <p:cNvSpPr>
            <a:spLocks noGrp="1"/>
          </p:cNvSpPr>
          <p:nvPr>
            <p:ph type="title"/>
          </p:nvPr>
        </p:nvSpPr>
        <p:spPr>
          <a:xfrm>
            <a:off x="1759287" y="798881"/>
            <a:ext cx="8673427" cy="1048945"/>
          </a:xfrm>
        </p:spPr>
        <p:txBody>
          <a:bodyPr>
            <a:normAutofit/>
          </a:bodyPr>
          <a:lstStyle/>
          <a:p>
            <a:endParaRPr lang="tr-TR">
              <a:solidFill>
                <a:schemeClr val="tx1"/>
              </a:solidFill>
            </a:endParaRPr>
          </a:p>
        </p:txBody>
      </p:sp>
      <p:graphicFrame>
        <p:nvGraphicFramePr>
          <p:cNvPr id="6" name="İçerik Yer Tutucusu 5">
            <a:extLst>
              <a:ext uri="{FF2B5EF4-FFF2-40B4-BE49-F238E27FC236}">
                <a16:creationId xmlns:a16="http://schemas.microsoft.com/office/drawing/2014/main" id="{4A4ED2A8-846F-9449-ACCA-226077E59AC8}"/>
              </a:ext>
            </a:extLst>
          </p:cNvPr>
          <p:cNvGraphicFramePr>
            <a:graphicFrameLocks noGrp="1"/>
          </p:cNvGraphicFramePr>
          <p:nvPr>
            <p:ph idx="1"/>
            <p:extLst>
              <p:ext uri="{D42A27DB-BD31-4B8C-83A1-F6EECF244321}">
                <p14:modId xmlns:p14="http://schemas.microsoft.com/office/powerpoint/2010/main" val="741328764"/>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12757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55196D0-95AD-4497-84D1-430C6EBB2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DDA3D29-E716-4F33-AB4C-8ED10BB364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5D79944B-9254-4463-AD5B-36257D494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6">
              <a:extLst>
                <a:ext uri="{FF2B5EF4-FFF2-40B4-BE49-F238E27FC236}">
                  <a16:creationId xmlns:a16="http://schemas.microsoft.com/office/drawing/2014/main" id="{8DDA31B6-BB0C-47FB-B78E-A35B59D8B0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7">
              <a:extLst>
                <a:ext uri="{FF2B5EF4-FFF2-40B4-BE49-F238E27FC236}">
                  <a16:creationId xmlns:a16="http://schemas.microsoft.com/office/drawing/2014/main" id="{B460420D-1A32-4F29-8E6A-0BF0E3A59D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8">
              <a:extLst>
                <a:ext uri="{FF2B5EF4-FFF2-40B4-BE49-F238E27FC236}">
                  <a16:creationId xmlns:a16="http://schemas.microsoft.com/office/drawing/2014/main" id="{5744D7E2-E0C1-445D-81C0-6C9E382D52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9">
              <a:extLst>
                <a:ext uri="{FF2B5EF4-FFF2-40B4-BE49-F238E27FC236}">
                  <a16:creationId xmlns:a16="http://schemas.microsoft.com/office/drawing/2014/main" id="{5CE3C75D-E7AA-450E-AE72-A8F8660AC1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0">
              <a:extLst>
                <a:ext uri="{FF2B5EF4-FFF2-40B4-BE49-F238E27FC236}">
                  <a16:creationId xmlns:a16="http://schemas.microsoft.com/office/drawing/2014/main" id="{4E82641D-7380-4EBC-A0B4-A21F9B703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1">
              <a:extLst>
                <a:ext uri="{FF2B5EF4-FFF2-40B4-BE49-F238E27FC236}">
                  <a16:creationId xmlns:a16="http://schemas.microsoft.com/office/drawing/2014/main" id="{06D3136D-2941-41F5-9CA6-0CD6378DB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2">
              <a:extLst>
                <a:ext uri="{FF2B5EF4-FFF2-40B4-BE49-F238E27FC236}">
                  <a16:creationId xmlns:a16="http://schemas.microsoft.com/office/drawing/2014/main" id="{459DAFD1-A8B5-4AF5-BBC4-82DBC67B68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3">
              <a:extLst>
                <a:ext uri="{FF2B5EF4-FFF2-40B4-BE49-F238E27FC236}">
                  <a16:creationId xmlns:a16="http://schemas.microsoft.com/office/drawing/2014/main" id="{73B5597B-C549-4923-9582-01359B7ED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4">
              <a:extLst>
                <a:ext uri="{FF2B5EF4-FFF2-40B4-BE49-F238E27FC236}">
                  <a16:creationId xmlns:a16="http://schemas.microsoft.com/office/drawing/2014/main" id="{484FB59A-C29A-4BC3-AED4-5CBDEEBF88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2" name="Freeform 15">
              <a:extLst>
                <a:ext uri="{FF2B5EF4-FFF2-40B4-BE49-F238E27FC236}">
                  <a16:creationId xmlns:a16="http://schemas.microsoft.com/office/drawing/2014/main" id="{3E875A1F-55ED-4D78-BFCD-DEAB4B1F27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6">
              <a:extLst>
                <a:ext uri="{FF2B5EF4-FFF2-40B4-BE49-F238E27FC236}">
                  <a16:creationId xmlns:a16="http://schemas.microsoft.com/office/drawing/2014/main" id="{1AF6A9C4-B5C0-45CF-BEA4-E5E138FB57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4" name="Freeform 17">
              <a:extLst>
                <a:ext uri="{FF2B5EF4-FFF2-40B4-BE49-F238E27FC236}">
                  <a16:creationId xmlns:a16="http://schemas.microsoft.com/office/drawing/2014/main" id="{B7A35A07-8906-46C9-A385-386C890B42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8">
              <a:extLst>
                <a:ext uri="{FF2B5EF4-FFF2-40B4-BE49-F238E27FC236}">
                  <a16:creationId xmlns:a16="http://schemas.microsoft.com/office/drawing/2014/main" id="{EDC56392-B772-4465-9844-E65545FE37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9">
              <a:extLst>
                <a:ext uri="{FF2B5EF4-FFF2-40B4-BE49-F238E27FC236}">
                  <a16:creationId xmlns:a16="http://schemas.microsoft.com/office/drawing/2014/main" id="{4E1EB07B-37CA-4168-8167-98F2E181CE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0">
              <a:extLst>
                <a:ext uri="{FF2B5EF4-FFF2-40B4-BE49-F238E27FC236}">
                  <a16:creationId xmlns:a16="http://schemas.microsoft.com/office/drawing/2014/main" id="{F79CCCC1-44E4-40E6-BEC7-4D67883CA6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1">
              <a:extLst>
                <a:ext uri="{FF2B5EF4-FFF2-40B4-BE49-F238E27FC236}">
                  <a16:creationId xmlns:a16="http://schemas.microsoft.com/office/drawing/2014/main" id="{BA2BCCEB-7B0D-4604-A0D9-C979853942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2">
              <a:extLst>
                <a:ext uri="{FF2B5EF4-FFF2-40B4-BE49-F238E27FC236}">
                  <a16:creationId xmlns:a16="http://schemas.microsoft.com/office/drawing/2014/main" id="{3E9BE4C6-A966-4993-B450-34D205DCEC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0" name="Freeform 23">
              <a:extLst>
                <a:ext uri="{FF2B5EF4-FFF2-40B4-BE49-F238E27FC236}">
                  <a16:creationId xmlns:a16="http://schemas.microsoft.com/office/drawing/2014/main" id="{D6D0BD97-50C4-4381-B670-2D0ADD5883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2" name="Freeform: Shape 31">
            <a:extLst>
              <a:ext uri="{FF2B5EF4-FFF2-40B4-BE49-F238E27FC236}">
                <a16:creationId xmlns:a16="http://schemas.microsoft.com/office/drawing/2014/main" id="{4EA367D7-D8FE-4C9E-B6C6-5285FC7B52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3"/>
            <a:ext cx="12192000" cy="6014522"/>
          </a:xfrm>
          <a:custGeom>
            <a:avLst/>
            <a:gdLst>
              <a:gd name="connsiteX0" fmla="*/ 0 w 12192000"/>
              <a:gd name="connsiteY0" fmla="*/ 0 h 6014522"/>
              <a:gd name="connsiteX1" fmla="*/ 12192000 w 12192000"/>
              <a:gd name="connsiteY1" fmla="*/ 0 h 6014522"/>
              <a:gd name="connsiteX2" fmla="*/ 12192000 w 12192000"/>
              <a:gd name="connsiteY2" fmla="*/ 5663459 h 6014522"/>
              <a:gd name="connsiteX3" fmla="*/ 6299617 w 12192000"/>
              <a:gd name="connsiteY3" fmla="*/ 5663459 h 6014522"/>
              <a:gd name="connsiteX4" fmla="*/ 6096000 w 12192000"/>
              <a:gd name="connsiteY4" fmla="*/ 6014522 h 6014522"/>
              <a:gd name="connsiteX5" fmla="*/ 5892384 w 12192000"/>
              <a:gd name="connsiteY5" fmla="*/ 5663459 h 6014522"/>
              <a:gd name="connsiteX6" fmla="*/ 0 w 12192000"/>
              <a:gd name="connsiteY6" fmla="*/ 5663459 h 601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014522">
                <a:moveTo>
                  <a:pt x="0" y="0"/>
                </a:moveTo>
                <a:lnTo>
                  <a:pt x="12192000" y="0"/>
                </a:lnTo>
                <a:lnTo>
                  <a:pt x="12192000" y="5663459"/>
                </a:lnTo>
                <a:lnTo>
                  <a:pt x="6299617" y="5663459"/>
                </a:lnTo>
                <a:lnTo>
                  <a:pt x="6096000" y="6014522"/>
                </a:lnTo>
                <a:lnTo>
                  <a:pt x="5892384" y="5663459"/>
                </a:lnTo>
                <a:lnTo>
                  <a:pt x="0" y="566345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İçerik Yer Tutucusu 3">
            <a:extLst>
              <a:ext uri="{FF2B5EF4-FFF2-40B4-BE49-F238E27FC236}">
                <a16:creationId xmlns:a16="http://schemas.microsoft.com/office/drawing/2014/main" id="{7802ABCA-AC0E-ED44-95C8-2C44A1B49E09}"/>
              </a:ext>
            </a:extLst>
          </p:cNvPr>
          <p:cNvGraphicFramePr>
            <a:graphicFrameLocks noGrp="1"/>
          </p:cNvGraphicFramePr>
          <p:nvPr>
            <p:ph idx="1"/>
            <p:extLst>
              <p:ext uri="{D42A27DB-BD31-4B8C-83A1-F6EECF244321}">
                <p14:modId xmlns:p14="http://schemas.microsoft.com/office/powerpoint/2010/main" val="4038901905"/>
              </p:ext>
            </p:extLst>
          </p:nvPr>
        </p:nvGraphicFramePr>
        <p:xfrm>
          <a:off x="751563" y="803186"/>
          <a:ext cx="10648758" cy="5248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4781189"/>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048047-A747-2741-BB2A-3F6BFC6338C7}"/>
              </a:ext>
            </a:extLst>
          </p:cNvPr>
          <p:cNvSpPr>
            <a:spLocks noGrp="1"/>
          </p:cNvSpPr>
          <p:nvPr>
            <p:ph type="title"/>
          </p:nvPr>
        </p:nvSpPr>
        <p:spPr/>
        <p:txBody>
          <a:bodyPr/>
          <a:lstStyle/>
          <a:p>
            <a:r>
              <a:rPr lang="tr-TR" dirty="0"/>
              <a:t>HMK m. 359</a:t>
            </a:r>
          </a:p>
        </p:txBody>
      </p:sp>
      <p:sp>
        <p:nvSpPr>
          <p:cNvPr id="3" name="İçerik Yer Tutucusu 2">
            <a:extLst>
              <a:ext uri="{FF2B5EF4-FFF2-40B4-BE49-F238E27FC236}">
                <a16:creationId xmlns:a16="http://schemas.microsoft.com/office/drawing/2014/main" id="{99EFDC8A-BEBA-5B4F-8987-E1DB7D0FD4EC}"/>
              </a:ext>
            </a:extLst>
          </p:cNvPr>
          <p:cNvSpPr>
            <a:spLocks noGrp="1"/>
          </p:cNvSpPr>
          <p:nvPr>
            <p:ph idx="1"/>
          </p:nvPr>
        </p:nvSpPr>
        <p:spPr/>
        <p:txBody>
          <a:bodyPr>
            <a:normAutofit fontScale="70000" lnSpcReduction="20000"/>
          </a:bodyPr>
          <a:lstStyle/>
          <a:p>
            <a:pPr algn="just"/>
            <a:r>
              <a:rPr lang="tr-TR" dirty="0"/>
              <a:t>Karar ve tebliği (1) MADDE 359- </a:t>
            </a:r>
          </a:p>
          <a:p>
            <a:pPr algn="just"/>
            <a:r>
              <a:rPr lang="tr-TR" dirty="0"/>
              <a:t>(1) Karar aşağıdaki hususları içerir: a) Kararı veren bölge adliye mahkemesi hukuk dairesi ile başkan, üyeler ve zabıt kâtibinin ad ve soyadları, sicil numaraları. b) Tarafların ve davaya ilk derece mahkemesinde müdahil olarak katılanların kimlikleri ile Türkiye Cumhuriyeti kimlik numarası, varsa kanuni temsilci ve vekillerinin adı, soyadı ve adresleri. c) Tarafların iddia ve savunmalarının özeti. ç) İlk derece mahkemesi kararının özeti. d) İleri sürülen istinaf sebepleri. e) Taraflar arasında uyuşmazlık konusu olan veya olmayan hususlarla bunlara ilişkin delillerin tartışması, ret ve üstün tutma sebepleri, sabit görülen vakıalarla bunlardan çıkarılan sonuç ve hukuki sebep. f) Hüküm sonucu ile varsa kanun yolu ve süresi. g) Kararın verildiği tarih, başkan ve üyeler ile zabıt kâtibinin imzaları. ğ) Gerekçeli kararın yazıldığı tarihi. </a:t>
            </a:r>
          </a:p>
          <a:p>
            <a:pPr algn="just"/>
            <a:r>
              <a:rPr lang="tr-TR" dirty="0"/>
              <a:t>(2) Hükmün sonuç kısmında, gerekçeye ait herhangi bir söz tekrar edilmeksizin, taleplerden her biri hakkında verilen hükümle, taraflara yüklenen borç ve tanınan hakların, sıra numarası altında, açık, şüphe ve tereddüt uyandırmayacak şekilde gösterilmesi gereklidir. </a:t>
            </a:r>
          </a:p>
          <a:p>
            <a:pPr algn="just"/>
            <a:r>
              <a:rPr lang="tr-TR" dirty="0"/>
              <a:t>(3</a:t>
            </a:r>
            <a:r>
              <a:rPr lang="tr-TR" b="1" dirty="0"/>
              <a:t>) (Ek:22/7/2020-7251/38 </a:t>
            </a:r>
            <a:r>
              <a:rPr lang="tr-TR" b="1" dirty="0" err="1"/>
              <a:t>md.</a:t>
            </a:r>
            <a:r>
              <a:rPr lang="tr-TR" b="1" dirty="0"/>
              <a:t>) </a:t>
            </a:r>
            <a:r>
              <a:rPr lang="tr-TR" dirty="0"/>
              <a:t>Bölge adliye mahkemesi, başvurunun esastan reddi kararında, ileri sürülen istinaf sebeplerini özetlemek ve ret sebeplerini açıklamak kaydıyla, kararın hukuk kurallarına uygunluk gerekçesini göstermekle yetinebilir. </a:t>
            </a:r>
          </a:p>
          <a:p>
            <a:pPr algn="just"/>
            <a:r>
              <a:rPr lang="tr-TR" dirty="0"/>
              <a:t>(4) </a:t>
            </a:r>
            <a:r>
              <a:rPr lang="tr-TR" b="1" dirty="0"/>
              <a:t>(Ek: 20/7/2017-7035/30 </a:t>
            </a:r>
            <a:r>
              <a:rPr lang="tr-TR" b="1" dirty="0" err="1"/>
              <a:t>md.</a:t>
            </a:r>
            <a:r>
              <a:rPr lang="tr-TR" b="1" dirty="0"/>
              <a:t>)</a:t>
            </a:r>
            <a:r>
              <a:rPr lang="tr-TR" dirty="0"/>
              <a:t>Temyizi kabil olmayan kararlar, ilk derece mahkemesi tarafından; temyizi kabil olan kararlar ise bölge adliye mahkemesi tarafından resen tebliğe çıkarılır.</a:t>
            </a:r>
          </a:p>
        </p:txBody>
      </p:sp>
    </p:spTree>
    <p:extLst>
      <p:ext uri="{BB962C8B-B14F-4D97-AF65-F5344CB8AC3E}">
        <p14:creationId xmlns:p14="http://schemas.microsoft.com/office/powerpoint/2010/main" val="34126958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E97CD17-1CB0-4348-B9B7-DF82FAB98AF3}"/>
              </a:ext>
            </a:extLst>
          </p:cNvPr>
          <p:cNvSpPr>
            <a:spLocks noGrp="1"/>
          </p:cNvSpPr>
          <p:nvPr>
            <p:ph type="title"/>
          </p:nvPr>
        </p:nvSpPr>
        <p:spPr/>
        <p:txBody>
          <a:bodyPr/>
          <a:lstStyle/>
          <a:p>
            <a:r>
              <a:rPr lang="tr-TR" dirty="0"/>
              <a:t>Neler değişti?</a:t>
            </a:r>
          </a:p>
        </p:txBody>
      </p:sp>
      <p:sp>
        <p:nvSpPr>
          <p:cNvPr id="3" name="İçerik Yer Tutucusu 2">
            <a:extLst>
              <a:ext uri="{FF2B5EF4-FFF2-40B4-BE49-F238E27FC236}">
                <a16:creationId xmlns:a16="http://schemas.microsoft.com/office/drawing/2014/main" id="{A607CF54-F7AC-F34C-94B2-3E5D3486A4FD}"/>
              </a:ext>
            </a:extLst>
          </p:cNvPr>
          <p:cNvSpPr>
            <a:spLocks noGrp="1"/>
          </p:cNvSpPr>
          <p:nvPr>
            <p:ph idx="1"/>
          </p:nvPr>
        </p:nvSpPr>
        <p:spPr/>
        <p:txBody>
          <a:bodyPr/>
          <a:lstStyle/>
          <a:p>
            <a:pPr algn="just"/>
            <a:r>
              <a:rPr lang="tr-TR" dirty="0"/>
              <a:t>Bölge adliye mahkemesinin “</a:t>
            </a:r>
            <a:r>
              <a:rPr lang="tr-TR" i="1" dirty="0"/>
              <a:t>ileri sürülen istinaf sebeplerini özetlemek ve ret sebeplerini açıklamak kaydıyla, kararın hukuk kurallarına uygunluk gerekçesini göstermekle yetinebileceği</a:t>
            </a:r>
            <a:r>
              <a:rPr lang="tr-TR" dirty="0"/>
              <a:t>” belirtilmiştir.</a:t>
            </a:r>
          </a:p>
          <a:p>
            <a:pPr algn="just"/>
            <a:r>
              <a:rPr lang="tr-TR" dirty="0"/>
              <a:t>2/7/2020 tarihli ve 7251 sayılı Kanunun 38 inci maddesiyle, bu fıkradan sonra gelmek üzere maddeye fıkra eklenmiş, diğer fıkra buna göre teselsül ettirilmiş ve mevcut üçüncü fıkrasına </a:t>
            </a:r>
            <a:r>
              <a:rPr lang="tr-TR" i="1" dirty="0"/>
              <a:t>“bölge adliye mahkemesi tarafından” </a:t>
            </a:r>
            <a:r>
              <a:rPr lang="tr-TR" dirty="0"/>
              <a:t>ibaresinden sonra gelmek üzere </a:t>
            </a:r>
            <a:r>
              <a:rPr lang="tr-TR" i="1" dirty="0"/>
              <a:t>“resen” </a:t>
            </a:r>
            <a:r>
              <a:rPr lang="tr-TR" dirty="0"/>
              <a:t>ibaresi eklenmiştir.</a:t>
            </a:r>
          </a:p>
          <a:p>
            <a:pPr algn="just"/>
            <a:endParaRPr lang="tr-TR" dirty="0"/>
          </a:p>
        </p:txBody>
      </p:sp>
    </p:spTree>
    <p:extLst>
      <p:ext uri="{BB962C8B-B14F-4D97-AF65-F5344CB8AC3E}">
        <p14:creationId xmlns:p14="http://schemas.microsoft.com/office/powerpoint/2010/main" val="3694214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831267-5CAE-41B8-A1CC-66FE1628A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437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79EE808-85F9-455B-B8F9-FBE90075F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89DCC09-ED44-478A-8F79-A02EBAF7A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8E2E2454-5C03-4173-B8FE-1AB94658D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2E8C684E-09F3-4317-A7D3-3D18C3593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C5505EC4-4943-4963-98E8-69AF3FDF0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4562C7B8-8AFB-4DDB-B72F-284990D5C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3443E48-282C-4250-A466-0EC71FB9E1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E1DA5A47-4EF3-4987-A0B2-0D48C03004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97C0249-6965-4479-85DD-65D339807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593CC77F-968A-4E39-A274-8278279149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1238E5CF-CAEC-4B5C-9DB6-A40F03FB3A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BD96636-6E63-4D65-A35C-92653FC48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8D56D53D-1432-4D95-B0DD-3799916FD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15107AD-3A21-4847-8F6C-C40629276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74B4AC16-93AF-4037-B469-BD1BAB95C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57AEC385-0F84-4743-A483-0E9711446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90B47478-85F0-4BCA-9C98-48B633FD5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8F8E9C6-76DE-42DF-9CD7-B9789CDE1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660FFC41-5F89-4B42-913F-7FB17806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B956442-7A16-4B5B-908F-D69FC0A93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B54D797E-632B-4287-907B-A96D2CCBF4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BF7D9703-D82B-498D-AA68-475F298F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F8D580F2-1EDA-4B5F-98EB-EF8F18E9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E0F2EADF-2A67-482F-B290-DED5172BB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 name="Isosceles Triangle 22">
              <a:extLst>
                <a:ext uri="{FF2B5EF4-FFF2-40B4-BE49-F238E27FC236}">
                  <a16:creationId xmlns:a16="http://schemas.microsoft.com/office/drawing/2014/main" id="{39BCFDA0-B04D-4835-A135-02F8969F3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6DD3C0B8-C176-40C2-93F5-670E2BAC7D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Başlık 1">
            <a:extLst>
              <a:ext uri="{FF2B5EF4-FFF2-40B4-BE49-F238E27FC236}">
                <a16:creationId xmlns:a16="http://schemas.microsoft.com/office/drawing/2014/main" id="{50303764-54E8-FA4E-85F9-2B09E557E05B}"/>
              </a:ext>
            </a:extLst>
          </p:cNvPr>
          <p:cNvSpPr>
            <a:spLocks noGrp="1"/>
          </p:cNvSpPr>
          <p:nvPr>
            <p:ph type="title"/>
          </p:nvPr>
        </p:nvSpPr>
        <p:spPr>
          <a:xfrm>
            <a:off x="888631" y="2349925"/>
            <a:ext cx="3498979" cy="2456442"/>
          </a:xfrm>
        </p:spPr>
        <p:txBody>
          <a:bodyPr>
            <a:normAutofit/>
          </a:bodyPr>
          <a:lstStyle/>
          <a:p>
            <a:r>
              <a:rPr lang="tr-TR" sz="3700"/>
              <a:t>AYM</a:t>
            </a:r>
            <a:br>
              <a:rPr lang="tr-TR" sz="3700"/>
            </a:br>
            <a:r>
              <a:rPr lang="tr-TR" sz="3700"/>
              <a:t>Başvuru No: 201/24538, 24.02.2021 T.</a:t>
            </a:r>
          </a:p>
        </p:txBody>
      </p:sp>
      <p:sp>
        <p:nvSpPr>
          <p:cNvPr id="3" name="İçerik Yer Tutucusu 2">
            <a:extLst>
              <a:ext uri="{FF2B5EF4-FFF2-40B4-BE49-F238E27FC236}">
                <a16:creationId xmlns:a16="http://schemas.microsoft.com/office/drawing/2014/main" id="{56950D8E-695F-AC42-920F-A4462E96707F}"/>
              </a:ext>
            </a:extLst>
          </p:cNvPr>
          <p:cNvSpPr>
            <a:spLocks noGrp="1"/>
          </p:cNvSpPr>
          <p:nvPr>
            <p:ph idx="1"/>
          </p:nvPr>
        </p:nvSpPr>
        <p:spPr>
          <a:xfrm>
            <a:off x="5118447" y="565150"/>
            <a:ext cx="6447838" cy="5486658"/>
          </a:xfrm>
        </p:spPr>
        <p:txBody>
          <a:bodyPr>
            <a:normAutofit/>
          </a:bodyPr>
          <a:lstStyle/>
          <a:p>
            <a:pPr algn="just"/>
            <a:r>
              <a:rPr lang="tr-TR" dirty="0"/>
              <a:t>“…</a:t>
            </a:r>
            <a:r>
              <a:rPr lang="tr-TR" i="1" dirty="0"/>
              <a:t>Gerekçeli karar hakkı, yargılamada ileri sürülen tüm iddialara ayrıntılı şekilde yanıt verilmesi gerektiği şeklinde anlaşılamaz. Bu nedenle gerekçe gösterme zorunluluğunun kapsamı kararın niteliğine göre değişebilir (…) Kanun yolu incelemesi yapan </a:t>
            </a:r>
            <a:r>
              <a:rPr lang="tr-TR" i="1" dirty="0" err="1"/>
              <a:t>mercinin</a:t>
            </a:r>
            <a:r>
              <a:rPr lang="tr-TR" i="1" dirty="0"/>
              <a:t> yargılamayı yapan mahkemeyle aynı sonuca ulaşması ve bunu aynı gerekçeyi kullanarak veya atıfla kararına yansıtması, kararın gerekçelendirilmiş olması bakımından yeterlidir…”</a:t>
            </a:r>
            <a:r>
              <a:rPr lang="tr-TR" dirty="0"/>
              <a:t>, </a:t>
            </a:r>
          </a:p>
        </p:txBody>
      </p:sp>
    </p:spTree>
    <p:extLst>
      <p:ext uri="{BB962C8B-B14F-4D97-AF65-F5344CB8AC3E}">
        <p14:creationId xmlns:p14="http://schemas.microsoft.com/office/powerpoint/2010/main" val="180896594"/>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E00517-9D36-D444-98BC-6645B4A2315C}"/>
              </a:ext>
            </a:extLst>
          </p:cNvPr>
          <p:cNvSpPr>
            <a:spLocks noGrp="1"/>
          </p:cNvSpPr>
          <p:nvPr>
            <p:ph type="title"/>
          </p:nvPr>
        </p:nvSpPr>
        <p:spPr/>
        <p:txBody>
          <a:bodyPr>
            <a:normAutofit fontScale="90000"/>
          </a:bodyPr>
          <a:lstStyle/>
          <a:p>
            <a:r>
              <a:rPr lang="tr-TR" dirty="0"/>
              <a:t>Dilekçelerin Verilmesi</a:t>
            </a:r>
            <a:br>
              <a:rPr lang="tr-TR" dirty="0"/>
            </a:br>
            <a:r>
              <a:rPr lang="tr-TR" dirty="0"/>
              <a:t>(Basit Yargılama </a:t>
            </a:r>
            <a:r>
              <a:rPr lang="tr-TR" dirty="0" err="1"/>
              <a:t>Usûlü</a:t>
            </a:r>
            <a:r>
              <a:rPr lang="tr-TR" dirty="0"/>
              <a:t>)</a:t>
            </a:r>
          </a:p>
        </p:txBody>
      </p:sp>
      <p:sp>
        <p:nvSpPr>
          <p:cNvPr id="3" name="İçerik Yer Tutucusu 2">
            <a:extLst>
              <a:ext uri="{FF2B5EF4-FFF2-40B4-BE49-F238E27FC236}">
                <a16:creationId xmlns:a16="http://schemas.microsoft.com/office/drawing/2014/main" id="{D2CD302A-47F8-A246-B133-9500215C0902}"/>
              </a:ext>
            </a:extLst>
          </p:cNvPr>
          <p:cNvSpPr>
            <a:spLocks noGrp="1"/>
          </p:cNvSpPr>
          <p:nvPr>
            <p:ph idx="1"/>
          </p:nvPr>
        </p:nvSpPr>
        <p:spPr/>
        <p:txBody>
          <a:bodyPr>
            <a:normAutofit/>
          </a:bodyPr>
          <a:lstStyle/>
          <a:p>
            <a:pPr algn="just"/>
            <a:r>
              <a:rPr lang="tr-TR" dirty="0"/>
              <a:t>MADDE 317- (1) Dava açılması ve davaya cevap verilmesi dilekçe ile olur. </a:t>
            </a:r>
          </a:p>
          <a:p>
            <a:pPr algn="just"/>
            <a:r>
              <a:rPr lang="tr-TR" dirty="0"/>
              <a:t>(2) Cevap süresi, dava dilekçesinin davalıya tebliğinden itibaren iki haftadır. Ancak mahkeme durum ve koşullara göre cevap dilekçesinin bu süre içinde hazırlanmasının çok zor yahut imkânsız olduğu durumlarda, yine bu süre zarfında mahkemeye başvuran davalıya, cevap süresinin bitiminden itibaren işlemeye başlamak, bir defaya mahsus olmak ve iki haftayı geçmemek üzere ek bir süre verebilir. Ek cevap süresi talebi hakkında verilen karar taraflara derhâl bildirilir.</a:t>
            </a:r>
          </a:p>
        </p:txBody>
      </p:sp>
    </p:spTree>
    <p:extLst>
      <p:ext uri="{BB962C8B-B14F-4D97-AF65-F5344CB8AC3E}">
        <p14:creationId xmlns:p14="http://schemas.microsoft.com/office/powerpoint/2010/main" val="8054651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7F2EC6-D6A3-7042-8833-58B633C1D373}"/>
              </a:ext>
            </a:extLst>
          </p:cNvPr>
          <p:cNvSpPr>
            <a:spLocks noGrp="1"/>
          </p:cNvSpPr>
          <p:nvPr>
            <p:ph type="title"/>
          </p:nvPr>
        </p:nvSpPr>
        <p:spPr/>
        <p:txBody>
          <a:bodyPr/>
          <a:lstStyle/>
          <a:p>
            <a:r>
              <a:rPr lang="tr-TR" dirty="0"/>
              <a:t>Ne değişti?</a:t>
            </a:r>
          </a:p>
        </p:txBody>
      </p:sp>
      <p:sp>
        <p:nvSpPr>
          <p:cNvPr id="3" name="İçerik Yer Tutucusu 2">
            <a:extLst>
              <a:ext uri="{FF2B5EF4-FFF2-40B4-BE49-F238E27FC236}">
                <a16:creationId xmlns:a16="http://schemas.microsoft.com/office/drawing/2014/main" id="{1D172EAC-5BD3-D74F-967E-C8E11C083C33}"/>
              </a:ext>
            </a:extLst>
          </p:cNvPr>
          <p:cNvSpPr>
            <a:spLocks noGrp="1"/>
          </p:cNvSpPr>
          <p:nvPr>
            <p:ph idx="1"/>
          </p:nvPr>
        </p:nvSpPr>
        <p:spPr/>
        <p:txBody>
          <a:bodyPr/>
          <a:lstStyle/>
          <a:p>
            <a:pPr algn="just"/>
            <a:r>
              <a:rPr lang="tr-TR" dirty="0"/>
              <a:t>22/7/2020 tarihli ve 7251 sayılı Kanunun 31 inci maddesiyle, bu fıkrada yer alan </a:t>
            </a:r>
            <a:r>
              <a:rPr lang="tr-TR" i="1" dirty="0"/>
              <a:t>“davalıya, bir defaya mahsus”</a:t>
            </a:r>
            <a:r>
              <a:rPr lang="tr-TR" dirty="0"/>
              <a:t> ibaresi </a:t>
            </a:r>
            <a:r>
              <a:rPr lang="tr-TR" i="1" dirty="0"/>
              <a:t>“davalıya, cevap süresinin bitiminden itibaren işlemeye başlamak, bir defaya mahsus olmak” </a:t>
            </a:r>
            <a:r>
              <a:rPr lang="tr-TR" dirty="0"/>
              <a:t>şeklinde değiştirilmiştir.</a:t>
            </a:r>
          </a:p>
          <a:p>
            <a:pPr algn="just"/>
            <a:r>
              <a:rPr lang="tr-TR" dirty="0"/>
              <a:t>Bu değişiklik ile davalıya verilecek sürenin başlangıcının cevap süresinin bitimiyle başlayacağı açıkça maddede yer aldı.</a:t>
            </a:r>
          </a:p>
        </p:txBody>
      </p:sp>
    </p:spTree>
    <p:extLst>
      <p:ext uri="{BB962C8B-B14F-4D97-AF65-F5344CB8AC3E}">
        <p14:creationId xmlns:p14="http://schemas.microsoft.com/office/powerpoint/2010/main" val="41322488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1F88C2-ECEB-0347-AC01-26430D967196}"/>
              </a:ext>
            </a:extLst>
          </p:cNvPr>
          <p:cNvSpPr>
            <a:spLocks noGrp="1"/>
          </p:cNvSpPr>
          <p:nvPr>
            <p:ph type="title"/>
          </p:nvPr>
        </p:nvSpPr>
        <p:spPr/>
        <p:txBody>
          <a:bodyPr/>
          <a:lstStyle/>
          <a:p>
            <a:r>
              <a:rPr lang="tr-TR" dirty="0"/>
              <a:t>TEMYİZ</a:t>
            </a:r>
          </a:p>
        </p:txBody>
      </p:sp>
      <p:sp>
        <p:nvSpPr>
          <p:cNvPr id="3" name="İçerik Yer Tutucusu 2">
            <a:extLst>
              <a:ext uri="{FF2B5EF4-FFF2-40B4-BE49-F238E27FC236}">
                <a16:creationId xmlns:a16="http://schemas.microsoft.com/office/drawing/2014/main" id="{D1C60086-5CF1-9D4B-A4F2-40F9D1822CC3}"/>
              </a:ext>
            </a:extLst>
          </p:cNvPr>
          <p:cNvSpPr>
            <a:spLocks noGrp="1"/>
          </p:cNvSpPr>
          <p:nvPr>
            <p:ph idx="1"/>
          </p:nvPr>
        </p:nvSpPr>
        <p:spPr/>
        <p:txBody>
          <a:bodyPr/>
          <a:lstStyle/>
          <a:p>
            <a:pPr algn="just"/>
            <a:r>
              <a:rPr lang="tr-TR" b="1" dirty="0"/>
              <a:t>Temyiz edilebilen kararlar </a:t>
            </a:r>
            <a:endParaRPr lang="tr-TR" dirty="0"/>
          </a:p>
          <a:p>
            <a:pPr algn="just"/>
            <a:r>
              <a:rPr lang="tr-TR" b="1" dirty="0"/>
              <a:t>MADDE 361- </a:t>
            </a:r>
            <a:r>
              <a:rPr lang="tr-TR" dirty="0"/>
              <a:t>(1) Bölge adliye mahkemesi hukuk dairelerinden verilen temyizi kabil nihai kararlar ile hakem kararlarının iptali talebi üzerine verilen kararlara karşı tebliğ tarihinden itibaren iki hafta</a:t>
            </a:r>
            <a:r>
              <a:rPr lang="tr-TR" b="1" dirty="0"/>
              <a:t> </a:t>
            </a:r>
            <a:r>
              <a:rPr lang="tr-TR" dirty="0"/>
              <a:t>içinde temyiz yoluna başvurulabilir. </a:t>
            </a:r>
          </a:p>
          <a:p>
            <a:pPr algn="just"/>
            <a:r>
              <a:rPr lang="tr-TR" dirty="0"/>
              <a:t>(2) Davada haklı çıkmış olan taraf da hukuki yararı bulunmak şartıyla temyiz yoluna başvurabilir.</a:t>
            </a:r>
          </a:p>
          <a:p>
            <a:endParaRPr lang="tr-TR" dirty="0"/>
          </a:p>
        </p:txBody>
      </p:sp>
    </p:spTree>
    <p:extLst>
      <p:ext uri="{BB962C8B-B14F-4D97-AF65-F5344CB8AC3E}">
        <p14:creationId xmlns:p14="http://schemas.microsoft.com/office/powerpoint/2010/main" val="8594548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333F716-BE0B-5A40-9676-49A73C083A74}"/>
              </a:ext>
            </a:extLst>
          </p:cNvPr>
          <p:cNvSpPr>
            <a:spLocks noGrp="1"/>
          </p:cNvSpPr>
          <p:nvPr>
            <p:ph type="title"/>
          </p:nvPr>
        </p:nvSpPr>
        <p:spPr/>
        <p:txBody>
          <a:bodyPr/>
          <a:lstStyle/>
          <a:p>
            <a:r>
              <a:rPr lang="tr-TR" b="1" dirty="0"/>
              <a:t>Temyiz edilemeyen kararlar</a:t>
            </a:r>
            <a:endParaRPr lang="tr-TR" dirty="0"/>
          </a:p>
        </p:txBody>
      </p:sp>
      <p:sp>
        <p:nvSpPr>
          <p:cNvPr id="3" name="İçerik Yer Tutucusu 2">
            <a:extLst>
              <a:ext uri="{FF2B5EF4-FFF2-40B4-BE49-F238E27FC236}">
                <a16:creationId xmlns:a16="http://schemas.microsoft.com/office/drawing/2014/main" id="{49F36FE7-375C-2F4C-841F-B21BEB49474E}"/>
              </a:ext>
            </a:extLst>
          </p:cNvPr>
          <p:cNvSpPr>
            <a:spLocks noGrp="1"/>
          </p:cNvSpPr>
          <p:nvPr>
            <p:ph idx="1"/>
          </p:nvPr>
        </p:nvSpPr>
        <p:spPr>
          <a:xfrm>
            <a:off x="5118447" y="271463"/>
            <a:ext cx="6281873" cy="6400799"/>
          </a:xfrm>
        </p:spPr>
        <p:txBody>
          <a:bodyPr>
            <a:normAutofit fontScale="62500" lnSpcReduction="20000"/>
          </a:bodyPr>
          <a:lstStyle/>
          <a:p>
            <a:pPr algn="just"/>
            <a:r>
              <a:rPr lang="tr-TR" b="1" dirty="0"/>
              <a:t>MADDE 362- </a:t>
            </a:r>
            <a:r>
              <a:rPr lang="tr-TR" dirty="0"/>
              <a:t>(1) Bölge adliye mahkemelerinin aşağıdaki kararları hakkında temyiz yoluna başvurulamaz:</a:t>
            </a:r>
          </a:p>
          <a:p>
            <a:pPr algn="just"/>
            <a:r>
              <a:rPr lang="tr-TR" dirty="0"/>
              <a:t>a) Miktar veya değeri kırk bin Türk Lirasını (bu tutar dâhil) geçmeyen davalara ilişkin kararlar.</a:t>
            </a:r>
            <a:r>
              <a:rPr lang="tr-TR" b="1" baseline="30000" dirty="0"/>
              <a:t> </a:t>
            </a:r>
            <a:endParaRPr lang="tr-TR" dirty="0"/>
          </a:p>
          <a:p>
            <a:pPr algn="just"/>
            <a:r>
              <a:rPr lang="tr-TR" dirty="0"/>
              <a:t>b)</a:t>
            </a:r>
            <a:r>
              <a:rPr lang="tr-TR" b="1" dirty="0"/>
              <a:t> </a:t>
            </a:r>
            <a:r>
              <a:rPr lang="tr-TR" dirty="0"/>
              <a:t>Kira ilişkisinden doğan ve miktar veya değeri itibarıyla temyiz edilebilen alacak davaları ile kira ilişkisinden doğan diğer davalardan üç aylık kira tutarı temyiz sınırının üzerinde olanlar hariç olmak üzere 4 üncü maddede gösterilen davalar ile (23/6/1965 tarihli ve 634 sayılı Kat Mülkiyeti Kanunundan doğup taşınmazın aynına ilişkin olan davalar hariç) özel kanunlarda sulh hukuk mahkemesinin görevine girdiği belirtilen davalarla ilgili kararlar. </a:t>
            </a:r>
          </a:p>
          <a:p>
            <a:pPr algn="just"/>
            <a:r>
              <a:rPr lang="tr-TR" dirty="0"/>
              <a:t>c) </a:t>
            </a:r>
            <a:r>
              <a:rPr lang="tr-TR" b="1" dirty="0"/>
              <a:t>(Değişik:22/7/2020-7251/39 </a:t>
            </a:r>
            <a:r>
              <a:rPr lang="tr-TR" b="1" dirty="0" err="1"/>
              <a:t>md.</a:t>
            </a:r>
            <a:r>
              <a:rPr lang="tr-TR" b="1" dirty="0"/>
              <a:t>)</a:t>
            </a:r>
            <a:r>
              <a:rPr lang="tr-TR" dirty="0"/>
              <a:t> Yargı çevresi içinde bulunan ilk derece mahkemelerinin görev ve yetkisi hakkında verilen kararlar ile yargı yeri belirlenmesine ilişkin kararlar.</a:t>
            </a:r>
          </a:p>
          <a:p>
            <a:pPr algn="just"/>
            <a:r>
              <a:rPr lang="tr-TR" dirty="0"/>
              <a:t>ç) Çekişmesiz yargı işlerinde verilen kararlar.</a:t>
            </a:r>
          </a:p>
          <a:p>
            <a:pPr algn="just"/>
            <a:r>
              <a:rPr lang="tr-TR" dirty="0"/>
              <a:t>d) </a:t>
            </a:r>
            <a:r>
              <a:rPr lang="tr-TR" dirty="0" err="1"/>
              <a:t>Soybağına</a:t>
            </a:r>
            <a:r>
              <a:rPr lang="tr-TR" dirty="0"/>
              <a:t> ilişkin sonuçlar doğuran davalar hariç olmak üzere, nüfus kayıtlarının düzeltilmesine ilişkin davalarla ilgili kararlar.</a:t>
            </a:r>
          </a:p>
          <a:p>
            <a:pPr algn="just"/>
            <a:r>
              <a:rPr lang="tr-TR" dirty="0"/>
              <a:t>e) Yargı çevresi içindeki ilk derece mahkemeleri hâkimlerinin davayı görmeye hukuki veya fiilî engellerinin çıkması hâlinde, davanın o yargı çevresi içindeki başka bir mahkemeye nakline ilişkin kararlar.</a:t>
            </a:r>
          </a:p>
          <a:p>
            <a:pPr algn="just"/>
            <a:r>
              <a:rPr lang="tr-TR" dirty="0"/>
              <a:t>f) Geçici hukuki korumalar hakkında verilen kararlar.</a:t>
            </a:r>
          </a:p>
          <a:p>
            <a:pPr algn="just"/>
            <a:r>
              <a:rPr lang="tr-TR" dirty="0"/>
              <a:t>g) </a:t>
            </a:r>
            <a:r>
              <a:rPr lang="tr-TR" b="1" dirty="0"/>
              <a:t>(Ek:22/7/2020-7251/39 </a:t>
            </a:r>
            <a:r>
              <a:rPr lang="tr-TR" b="1" dirty="0" err="1"/>
              <a:t>md.</a:t>
            </a:r>
            <a:r>
              <a:rPr lang="tr-TR" b="1" dirty="0"/>
              <a:t>) </a:t>
            </a:r>
            <a:r>
              <a:rPr lang="tr-TR" dirty="0"/>
              <a:t>353 üncü maddenin birinci fıkrasının (a) bendi kapsamında verilen kararlar.</a:t>
            </a:r>
          </a:p>
          <a:p>
            <a:pPr algn="just"/>
            <a:r>
              <a:rPr lang="tr-TR" dirty="0"/>
              <a:t>(2) Birinci fıkranın (a) bendindeki kararlarda alacağın bir kısmının dava edilmiş olması durumunda, kırk bin Türk Liralık kesinlik sınırı alacağın tamamına göre belirlenir. Alacağın tamamının dava edilmiş olması hâlinde, kararda asıl talebinin kabul edilmeyen bölümü kırk bin Türk Lirasını geçmeyen tarafın temyiz hakkı yoktur. Ancak, karşı taraf temyiz yoluna başvurduğu takdirde, diğer taraf da düzenleyeceği cevap dilekçesiyle kararı temyiz edebilir.</a:t>
            </a:r>
          </a:p>
          <a:p>
            <a:endParaRPr lang="tr-TR" dirty="0"/>
          </a:p>
        </p:txBody>
      </p:sp>
    </p:spTree>
    <p:extLst>
      <p:ext uri="{BB962C8B-B14F-4D97-AF65-F5344CB8AC3E}">
        <p14:creationId xmlns:p14="http://schemas.microsoft.com/office/powerpoint/2010/main" val="1874196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5"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8"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4"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5"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6"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3"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2" name="Başlık 1">
            <a:extLst>
              <a:ext uri="{FF2B5EF4-FFF2-40B4-BE49-F238E27FC236}">
                <a16:creationId xmlns:a16="http://schemas.microsoft.com/office/drawing/2014/main" id="{DC68452D-6524-E94B-9FA6-173296518099}"/>
              </a:ext>
            </a:extLst>
          </p:cNvPr>
          <p:cNvSpPr>
            <a:spLocks noGrp="1"/>
          </p:cNvSpPr>
          <p:nvPr>
            <p:ph type="title"/>
          </p:nvPr>
        </p:nvSpPr>
        <p:spPr>
          <a:xfrm>
            <a:off x="888631" y="4760132"/>
            <a:ext cx="3947420" cy="1777829"/>
          </a:xfrm>
        </p:spPr>
        <p:txBody>
          <a:bodyPr vert="horz" lIns="228600" tIns="228600" rIns="228600" bIns="228600" rtlCol="0" anchor="ctr">
            <a:noAutofit/>
          </a:bodyPr>
          <a:lstStyle/>
          <a:p>
            <a:pPr algn="l"/>
            <a:r>
              <a:rPr lang="en-US" sz="4600" dirty="0">
                <a:solidFill>
                  <a:schemeClr val="accent1"/>
                </a:solidFill>
              </a:rPr>
              <a:t>PARASAL SINIRLAR-HMK-2022</a:t>
            </a:r>
          </a:p>
        </p:txBody>
      </p:sp>
      <p:sp>
        <p:nvSpPr>
          <p:cNvPr id="35" name="Freeform: Shape 34">
            <a:extLst>
              <a:ext uri="{FF2B5EF4-FFF2-40B4-BE49-F238E27FC236}">
                <a16:creationId xmlns:a16="http://schemas.microsoft.com/office/drawing/2014/main" id="{44C110BA-81E8-4247-853A-5F2B93E92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37825"/>
          </a:xfrm>
          <a:custGeom>
            <a:avLst/>
            <a:gdLst>
              <a:gd name="connsiteX0" fmla="*/ 0 w 12192000"/>
              <a:gd name="connsiteY0" fmla="*/ 0 h 4537825"/>
              <a:gd name="connsiteX1" fmla="*/ 12192000 w 12192000"/>
              <a:gd name="connsiteY1" fmla="*/ 0 h 4537825"/>
              <a:gd name="connsiteX2" fmla="*/ 12192000 w 12192000"/>
              <a:gd name="connsiteY2" fmla="*/ 3020937 h 4537825"/>
              <a:gd name="connsiteX3" fmla="*/ 12192000 w 12192000"/>
              <a:gd name="connsiteY3" fmla="*/ 3213062 h 4537825"/>
              <a:gd name="connsiteX4" fmla="*/ 12192000 w 12192000"/>
              <a:gd name="connsiteY4" fmla="*/ 4188880 h 4537825"/>
              <a:gd name="connsiteX5" fmla="*/ 12113803 w 12192000"/>
              <a:gd name="connsiteY5" fmla="*/ 4197163 h 4537825"/>
              <a:gd name="connsiteX6" fmla="*/ 6753597 w 12192000"/>
              <a:gd name="connsiteY6" fmla="*/ 4520720 h 4537825"/>
              <a:gd name="connsiteX7" fmla="*/ 400746 w 12192000"/>
              <a:gd name="connsiteY7" fmla="*/ 4349377 h 4537825"/>
              <a:gd name="connsiteX8" fmla="*/ 0 w 12192000"/>
              <a:gd name="connsiteY8" fmla="*/ 4312401 h 4537825"/>
              <a:gd name="connsiteX9" fmla="*/ 0 w 12192000"/>
              <a:gd name="connsiteY9" fmla="*/ 3213062 h 4537825"/>
              <a:gd name="connsiteX10" fmla="*/ 0 w 12192000"/>
              <a:gd name="connsiteY10" fmla="*/ 3020937 h 453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4537825">
                <a:moveTo>
                  <a:pt x="0" y="0"/>
                </a:moveTo>
                <a:lnTo>
                  <a:pt x="12192000" y="0"/>
                </a:lnTo>
                <a:lnTo>
                  <a:pt x="12192000" y="3020937"/>
                </a:lnTo>
                <a:lnTo>
                  <a:pt x="12192000" y="3213062"/>
                </a:lnTo>
                <a:lnTo>
                  <a:pt x="12192000" y="4188880"/>
                </a:lnTo>
                <a:lnTo>
                  <a:pt x="12113803" y="4197163"/>
                </a:lnTo>
                <a:cubicBezTo>
                  <a:pt x="10139508" y="4395112"/>
                  <a:pt x="8237152" y="4488115"/>
                  <a:pt x="6753597" y="4520720"/>
                </a:cubicBezTo>
                <a:cubicBezTo>
                  <a:pt x="4940362" y="4560569"/>
                  <a:pt x="2657278" y="4541239"/>
                  <a:pt x="400746" y="4349377"/>
                </a:cubicBezTo>
                <a:lnTo>
                  <a:pt x="0" y="4312401"/>
                </a:lnTo>
                <a:lnTo>
                  <a:pt x="0" y="3213062"/>
                </a:lnTo>
                <a:lnTo>
                  <a:pt x="0" y="3020937"/>
                </a:lnTo>
                <a:close/>
              </a:path>
            </a:pathLst>
          </a:custGeom>
          <a:solidFill>
            <a:schemeClr val="tx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7" name="Metin kutusu 6">
            <a:extLst>
              <a:ext uri="{FF2B5EF4-FFF2-40B4-BE49-F238E27FC236}">
                <a16:creationId xmlns:a16="http://schemas.microsoft.com/office/drawing/2014/main" id="{D9EE1885-A247-E640-B5CD-C0E97AC0817E}"/>
              </a:ext>
            </a:extLst>
          </p:cNvPr>
          <p:cNvSpPr txBox="1"/>
          <p:nvPr/>
        </p:nvSpPr>
        <p:spPr>
          <a:xfrm>
            <a:off x="5734043" y="5482704"/>
            <a:ext cx="6452133" cy="1055257"/>
          </a:xfrm>
          <a:prstGeom prst="rect">
            <a:avLst/>
          </a:prstGeom>
        </p:spPr>
        <p:txBody>
          <a:bodyPr vert="horz" lIns="91440" tIns="45720" rIns="91440" bIns="45720" rtlCol="0" anchor="ctr">
            <a:normAutofit fontScale="62500" lnSpcReduction="20000"/>
          </a:bodyPr>
          <a:lstStyle/>
          <a:p>
            <a:pPr indent="-228600" defTabSz="914400" fontAlgn="base">
              <a:lnSpc>
                <a:spcPct val="110000"/>
              </a:lnSpc>
              <a:spcAft>
                <a:spcPts val="600"/>
              </a:spcAft>
              <a:buClr>
                <a:schemeClr val="accent1"/>
              </a:buClr>
              <a:buSzPct val="110000"/>
              <a:buFont typeface="Wingdings" panose="05000000000000000000" pitchFamily="2" charset="2"/>
              <a:buChar char="§"/>
            </a:pPr>
            <a:r>
              <a:rPr lang="en-US" dirty="0" err="1"/>
              <a:t>Kaynak</a:t>
            </a:r>
            <a:r>
              <a:rPr lang="en-US" dirty="0"/>
              <a:t>: </a:t>
            </a:r>
            <a:r>
              <a:rPr lang="en-US" dirty="0" err="1"/>
              <a:t>Nedim</a:t>
            </a:r>
            <a:r>
              <a:rPr lang="en-US" dirty="0"/>
              <a:t> </a:t>
            </a:r>
            <a:r>
              <a:rPr lang="en-US" dirty="0" err="1"/>
              <a:t>Meriç</a:t>
            </a:r>
            <a:r>
              <a:rPr lang="en-US" dirty="0"/>
              <a:t>, HMK </a:t>
            </a:r>
            <a:r>
              <a:rPr lang="en-US" dirty="0" err="1"/>
              <a:t>ve</a:t>
            </a:r>
            <a:r>
              <a:rPr lang="en-US" dirty="0"/>
              <a:t> </a:t>
            </a:r>
            <a:r>
              <a:rPr lang="en-US" dirty="0" err="1"/>
              <a:t>İİK’da</a:t>
            </a:r>
            <a:r>
              <a:rPr lang="en-US" dirty="0"/>
              <a:t> </a:t>
            </a:r>
            <a:r>
              <a:rPr lang="en-US" dirty="0" err="1"/>
              <a:t>Yer</a:t>
            </a:r>
            <a:r>
              <a:rPr lang="en-US" dirty="0"/>
              <a:t> Alan </a:t>
            </a:r>
            <a:r>
              <a:rPr lang="en-US" dirty="0" err="1"/>
              <a:t>Parasal</a:t>
            </a:r>
            <a:r>
              <a:rPr lang="en-US" dirty="0"/>
              <a:t> </a:t>
            </a:r>
            <a:r>
              <a:rPr lang="en-US" dirty="0" err="1"/>
              <a:t>Sınırlar</a:t>
            </a:r>
            <a:r>
              <a:rPr lang="en-US" dirty="0"/>
              <a:t>, https://</a:t>
            </a:r>
            <a:r>
              <a:rPr lang="en-US" dirty="0" err="1"/>
              <a:t>legalbank.net</a:t>
            </a:r>
            <a:r>
              <a:rPr lang="en-US" dirty="0"/>
              <a:t>/</a:t>
            </a:r>
            <a:r>
              <a:rPr lang="en-US" dirty="0" err="1"/>
              <a:t>belge</a:t>
            </a:r>
            <a:r>
              <a:rPr lang="en-US" dirty="0"/>
              <a:t>/hmk-ve-iikda-yer-alan-parasal-sinirlar-2021-yili/3009245</a:t>
            </a:r>
          </a:p>
          <a:p>
            <a:pPr defTabSz="914400">
              <a:lnSpc>
                <a:spcPct val="110000"/>
              </a:lnSpc>
              <a:spcAft>
                <a:spcPts val="600"/>
              </a:spcAft>
              <a:buClr>
                <a:schemeClr val="accent1"/>
              </a:buClr>
              <a:buSzPct val="110000"/>
            </a:pPr>
            <a:br>
              <a:rPr lang="en-US" dirty="0"/>
            </a:br>
            <a:endParaRPr lang="en-US" dirty="0"/>
          </a:p>
          <a:p>
            <a:pPr indent="-228600" defTabSz="914400">
              <a:lnSpc>
                <a:spcPct val="110000"/>
              </a:lnSpc>
              <a:spcAft>
                <a:spcPts val="600"/>
              </a:spcAft>
              <a:buClr>
                <a:schemeClr val="accent1"/>
              </a:buClr>
              <a:buSzPct val="110000"/>
              <a:buFont typeface="Wingdings" panose="05000000000000000000" pitchFamily="2" charset="2"/>
              <a:buChar char="§"/>
            </a:pPr>
            <a:endParaRPr lang="en-US" dirty="0"/>
          </a:p>
        </p:txBody>
      </p:sp>
      <p:sp>
        <p:nvSpPr>
          <p:cNvPr id="5" name="Rectangle 1">
            <a:extLst>
              <a:ext uri="{FF2B5EF4-FFF2-40B4-BE49-F238E27FC236}">
                <a16:creationId xmlns:a16="http://schemas.microsoft.com/office/drawing/2014/main" id="{2DEB9916-0555-7749-A021-17D7EF0CD740}"/>
              </a:ext>
            </a:extLst>
          </p:cNvPr>
          <p:cNvSpPr>
            <a:spLocks noChangeArrowheads="1"/>
          </p:cNvSpPr>
          <p:nvPr/>
        </p:nvSpPr>
        <p:spPr bwMode="auto">
          <a:xfrm flipV="1">
            <a:off x="-4190220" y="-681695"/>
            <a:ext cx="21703604" cy="954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spcBef>
                <a:spcPct val="0"/>
              </a:spcBef>
              <a:spcAft>
                <a:spcPts val="600"/>
              </a:spcAft>
              <a:buClrTx/>
              <a:buSzTx/>
              <a:buFontTx/>
              <a:buNone/>
              <a:tabLst/>
            </a:pPr>
            <a:br>
              <a:rPr kumimoji="0" lang="tr-TR" altLang="tr-TR" b="0" i="0" u="none" strike="noStrike" cap="none" normalizeH="0" baseline="0">
                <a:ln>
                  <a:noFill/>
                </a:ln>
                <a:solidFill>
                  <a:schemeClr val="tx1"/>
                </a:solidFill>
                <a:effectLst/>
                <a:latin typeface="Arial" panose="020B0604020202020204" pitchFamily="34" charset="0"/>
              </a:rPr>
            </a:br>
            <a:br>
              <a:rPr kumimoji="0" lang="tr-TR" altLang="tr-TR" b="0" i="0" u="none" strike="noStrike" cap="none" normalizeH="0" baseline="0">
                <a:ln>
                  <a:noFill/>
                </a:ln>
                <a:solidFill>
                  <a:schemeClr val="tx1"/>
                </a:solidFill>
                <a:effectLst/>
                <a:latin typeface="Arial" panose="020B0604020202020204" pitchFamily="34" charset="0"/>
              </a:rPr>
            </a:br>
            <a:endParaRPr kumimoji="0" lang="tr-TR" altLang="tr-TR" b="0" i="0" u="none" strike="noStrike" cap="none" normalizeH="0" baseline="0">
              <a:ln>
                <a:noFill/>
              </a:ln>
              <a:solidFill>
                <a:schemeClr val="tx1"/>
              </a:solidFill>
              <a:effectLst/>
              <a:latin typeface="Arial" panose="020B0604020202020204" pitchFamily="34" charset="0"/>
            </a:endParaRPr>
          </a:p>
        </p:txBody>
      </p:sp>
      <p:graphicFrame>
        <p:nvGraphicFramePr>
          <p:cNvPr id="4" name="İçerik Yer Tutucusu 3">
            <a:extLst>
              <a:ext uri="{FF2B5EF4-FFF2-40B4-BE49-F238E27FC236}">
                <a16:creationId xmlns:a16="http://schemas.microsoft.com/office/drawing/2014/main" id="{0C31FF49-A2E6-EE47-8F61-50AF3BF3EE3C}"/>
              </a:ext>
            </a:extLst>
          </p:cNvPr>
          <p:cNvGraphicFramePr>
            <a:graphicFrameLocks noGrp="1"/>
          </p:cNvGraphicFramePr>
          <p:nvPr>
            <p:ph idx="1"/>
            <p:extLst>
              <p:ext uri="{D42A27DB-BD31-4B8C-83A1-F6EECF244321}">
                <p14:modId xmlns:p14="http://schemas.microsoft.com/office/powerpoint/2010/main" val="4214391216"/>
              </p:ext>
            </p:extLst>
          </p:nvPr>
        </p:nvGraphicFramePr>
        <p:xfrm>
          <a:off x="643467" y="853884"/>
          <a:ext cx="10914064" cy="2995246"/>
        </p:xfrm>
        <a:graphic>
          <a:graphicData uri="http://schemas.openxmlformats.org/drawingml/2006/table">
            <a:tbl>
              <a:tblPr/>
              <a:tblGrid>
                <a:gridCol w="2060488">
                  <a:extLst>
                    <a:ext uri="{9D8B030D-6E8A-4147-A177-3AD203B41FA5}">
                      <a16:colId xmlns:a16="http://schemas.microsoft.com/office/drawing/2014/main" val="2471844686"/>
                    </a:ext>
                  </a:extLst>
                </a:gridCol>
                <a:gridCol w="2213394">
                  <a:extLst>
                    <a:ext uri="{9D8B030D-6E8A-4147-A177-3AD203B41FA5}">
                      <a16:colId xmlns:a16="http://schemas.microsoft.com/office/drawing/2014/main" val="2933594455"/>
                    </a:ext>
                  </a:extLst>
                </a:gridCol>
                <a:gridCol w="2213394">
                  <a:extLst>
                    <a:ext uri="{9D8B030D-6E8A-4147-A177-3AD203B41FA5}">
                      <a16:colId xmlns:a16="http://schemas.microsoft.com/office/drawing/2014/main" val="3432248850"/>
                    </a:ext>
                  </a:extLst>
                </a:gridCol>
                <a:gridCol w="2213394">
                  <a:extLst>
                    <a:ext uri="{9D8B030D-6E8A-4147-A177-3AD203B41FA5}">
                      <a16:colId xmlns:a16="http://schemas.microsoft.com/office/drawing/2014/main" val="1694720973"/>
                    </a:ext>
                  </a:extLst>
                </a:gridCol>
                <a:gridCol w="2213394">
                  <a:extLst>
                    <a:ext uri="{9D8B030D-6E8A-4147-A177-3AD203B41FA5}">
                      <a16:colId xmlns:a16="http://schemas.microsoft.com/office/drawing/2014/main" val="1369941608"/>
                    </a:ext>
                  </a:extLst>
                </a:gridCol>
              </a:tblGrid>
              <a:tr h="647620">
                <a:tc>
                  <a:txBody>
                    <a:bodyPr/>
                    <a:lstStyle/>
                    <a:p>
                      <a:pPr algn="just" fontAlgn="base"/>
                      <a:r>
                        <a:rPr lang="tr-TR" sz="1300">
                          <a:solidFill>
                            <a:srgbClr val="000000"/>
                          </a:solidFill>
                          <a:effectLst/>
                          <a:latin typeface="Arial" panose="020B0604020202020204" pitchFamily="34" charset="0"/>
                        </a:rPr>
                        <a:t>YIL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Senetle ispat zorunluluğu ve senede karşı tanıkla ispat yasağı (m.200, 201)</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İstinaf sınırı (m.341)</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Temyiz sınırı (m.362)</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Temyizde duruşma sınırı (m.369)</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extLst>
                  <a:ext uri="{0D108BD9-81ED-4DB2-BD59-A6C34878D82A}">
                    <a16:rowId xmlns:a16="http://schemas.microsoft.com/office/drawing/2014/main" val="587166286"/>
                  </a:ext>
                </a:extLst>
              </a:tr>
              <a:tr h="445239">
                <a:tc>
                  <a:txBody>
                    <a:bodyPr/>
                    <a:lstStyle/>
                    <a:p>
                      <a:pPr algn="just" fontAlgn="base"/>
                      <a:r>
                        <a:rPr lang="tr-TR" sz="1300">
                          <a:solidFill>
                            <a:srgbClr val="000000"/>
                          </a:solidFill>
                          <a:effectLst/>
                          <a:latin typeface="Arial" panose="020B0604020202020204" pitchFamily="34" charset="0"/>
                        </a:rPr>
                        <a:t>01.10.2011-</a:t>
                      </a:r>
                    </a:p>
                    <a:p>
                      <a:pPr algn="just" fontAlgn="base"/>
                      <a:r>
                        <a:rPr lang="tr-TR" sz="1300">
                          <a:solidFill>
                            <a:srgbClr val="000000"/>
                          </a:solidFill>
                          <a:effectLst/>
                          <a:latin typeface="Arial" panose="020B0604020202020204" pitchFamily="34" charset="0"/>
                        </a:rPr>
                        <a:t>02.12.2016</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2.500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1.500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25.000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60.000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extLst>
                  <a:ext uri="{0D108BD9-81ED-4DB2-BD59-A6C34878D82A}">
                    <a16:rowId xmlns:a16="http://schemas.microsoft.com/office/drawing/2014/main" val="1267924294"/>
                  </a:ext>
                </a:extLst>
              </a:tr>
              <a:tr h="445239">
                <a:tc>
                  <a:txBody>
                    <a:bodyPr/>
                    <a:lstStyle/>
                    <a:p>
                      <a:pPr algn="just" fontAlgn="base"/>
                      <a:r>
                        <a:rPr lang="tr-TR" sz="1300">
                          <a:solidFill>
                            <a:srgbClr val="000000"/>
                          </a:solidFill>
                          <a:effectLst/>
                          <a:latin typeface="Arial" panose="020B0604020202020204" pitchFamily="34" charset="0"/>
                        </a:rPr>
                        <a:t>02.12.2016-</a:t>
                      </a:r>
                    </a:p>
                    <a:p>
                      <a:pPr algn="just" fontAlgn="base"/>
                      <a:r>
                        <a:rPr lang="tr-TR" sz="1300">
                          <a:solidFill>
                            <a:srgbClr val="000000"/>
                          </a:solidFill>
                          <a:effectLst/>
                          <a:latin typeface="Arial" panose="020B0604020202020204" pitchFamily="34" charset="0"/>
                        </a:rPr>
                        <a:t>31.12.2016</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2.500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3.000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40.000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60.000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extLst>
                  <a:ext uri="{0D108BD9-81ED-4DB2-BD59-A6C34878D82A}">
                    <a16:rowId xmlns:a16="http://schemas.microsoft.com/office/drawing/2014/main" val="1316454141"/>
                  </a:ext>
                </a:extLst>
              </a:tr>
              <a:tr h="242858">
                <a:tc>
                  <a:txBody>
                    <a:bodyPr/>
                    <a:lstStyle/>
                    <a:p>
                      <a:pPr algn="just" fontAlgn="base"/>
                      <a:r>
                        <a:rPr lang="tr-TR" sz="1300">
                          <a:solidFill>
                            <a:srgbClr val="000000"/>
                          </a:solidFill>
                          <a:effectLst/>
                          <a:latin typeface="Arial" panose="020B0604020202020204" pitchFamily="34" charset="0"/>
                        </a:rPr>
                        <a:t>2017</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2.590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3.110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41.530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62.290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extLst>
                  <a:ext uri="{0D108BD9-81ED-4DB2-BD59-A6C34878D82A}">
                    <a16:rowId xmlns:a16="http://schemas.microsoft.com/office/drawing/2014/main" val="3339334715"/>
                  </a:ext>
                </a:extLst>
              </a:tr>
              <a:tr h="242858">
                <a:tc>
                  <a:txBody>
                    <a:bodyPr/>
                    <a:lstStyle/>
                    <a:p>
                      <a:pPr algn="just" fontAlgn="base"/>
                      <a:r>
                        <a:rPr lang="tr-TR" sz="1300">
                          <a:solidFill>
                            <a:srgbClr val="000000"/>
                          </a:solidFill>
                          <a:effectLst/>
                          <a:latin typeface="Arial" panose="020B0604020202020204" pitchFamily="34" charset="0"/>
                        </a:rPr>
                        <a:t>2018</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2.960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3.560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47.530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71.300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extLst>
                  <a:ext uri="{0D108BD9-81ED-4DB2-BD59-A6C34878D82A}">
                    <a16:rowId xmlns:a16="http://schemas.microsoft.com/office/drawing/2014/main" val="537162034"/>
                  </a:ext>
                </a:extLst>
              </a:tr>
              <a:tr h="242858">
                <a:tc>
                  <a:txBody>
                    <a:bodyPr/>
                    <a:lstStyle/>
                    <a:p>
                      <a:pPr algn="just" fontAlgn="base"/>
                      <a:r>
                        <a:rPr lang="tr-TR" sz="1300">
                          <a:solidFill>
                            <a:srgbClr val="000000"/>
                          </a:solidFill>
                          <a:effectLst/>
                          <a:latin typeface="Arial" panose="020B0604020202020204" pitchFamily="34" charset="0"/>
                        </a:rPr>
                        <a:t>2019</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3.660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4.400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58.800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88.210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extLst>
                  <a:ext uri="{0D108BD9-81ED-4DB2-BD59-A6C34878D82A}">
                    <a16:rowId xmlns:a16="http://schemas.microsoft.com/office/drawing/2014/main" val="3524671566"/>
                  </a:ext>
                </a:extLst>
              </a:tr>
              <a:tr h="242858">
                <a:tc>
                  <a:txBody>
                    <a:bodyPr/>
                    <a:lstStyle/>
                    <a:p>
                      <a:pPr algn="just" fontAlgn="base"/>
                      <a:r>
                        <a:rPr lang="tr-TR" sz="1300">
                          <a:solidFill>
                            <a:srgbClr val="000000"/>
                          </a:solidFill>
                          <a:effectLst/>
                          <a:latin typeface="Arial" panose="020B0604020202020204" pitchFamily="34" charset="0"/>
                        </a:rPr>
                        <a:t>2020</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4.480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5.390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72.070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108.120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extLst>
                  <a:ext uri="{0D108BD9-81ED-4DB2-BD59-A6C34878D82A}">
                    <a16:rowId xmlns:a16="http://schemas.microsoft.com/office/drawing/2014/main" val="3855732469"/>
                  </a:ext>
                </a:extLst>
              </a:tr>
              <a:tr h="242858">
                <a:tc>
                  <a:txBody>
                    <a:bodyPr/>
                    <a:lstStyle/>
                    <a:p>
                      <a:pPr algn="just" fontAlgn="base"/>
                      <a:r>
                        <a:rPr lang="tr-TR" sz="1300">
                          <a:solidFill>
                            <a:srgbClr val="000000"/>
                          </a:solidFill>
                          <a:effectLst/>
                          <a:latin typeface="Arial" panose="020B0604020202020204" pitchFamily="34" charset="0"/>
                        </a:rPr>
                        <a:t>2021</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4.880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5.880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78.630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117.960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extLst>
                  <a:ext uri="{0D108BD9-81ED-4DB2-BD59-A6C34878D82A}">
                    <a16:rowId xmlns:a16="http://schemas.microsoft.com/office/drawing/2014/main" val="3460914585"/>
                  </a:ext>
                </a:extLst>
              </a:tr>
              <a:tr h="242858">
                <a:tc>
                  <a:txBody>
                    <a:bodyPr/>
                    <a:lstStyle/>
                    <a:p>
                      <a:pPr algn="just" fontAlgn="base"/>
                      <a:r>
                        <a:rPr lang="tr-TR" sz="1300">
                          <a:solidFill>
                            <a:srgbClr val="000000"/>
                          </a:solidFill>
                          <a:effectLst/>
                          <a:latin typeface="Arial" panose="020B0604020202020204" pitchFamily="34" charset="0"/>
                        </a:rPr>
                        <a:t>2022</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6.640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8.000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107.090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tc>
                  <a:txBody>
                    <a:bodyPr/>
                    <a:lstStyle/>
                    <a:p>
                      <a:pPr algn="just" fontAlgn="base"/>
                      <a:r>
                        <a:rPr lang="tr-TR" sz="1300">
                          <a:solidFill>
                            <a:srgbClr val="000000"/>
                          </a:solidFill>
                          <a:effectLst/>
                          <a:latin typeface="Arial" panose="020B0604020202020204" pitchFamily="34" charset="0"/>
                        </a:rPr>
                        <a:t>160.660 TL</a:t>
                      </a:r>
                    </a:p>
                  </a:txBody>
                  <a:tcPr marL="51857" marR="518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9"/>
                    </a:solidFill>
                  </a:tcPr>
                </a:tc>
                <a:extLst>
                  <a:ext uri="{0D108BD9-81ED-4DB2-BD59-A6C34878D82A}">
                    <a16:rowId xmlns:a16="http://schemas.microsoft.com/office/drawing/2014/main" val="3180557346"/>
                  </a:ext>
                </a:extLst>
              </a:tr>
            </a:tbl>
          </a:graphicData>
        </a:graphic>
      </p:graphicFrame>
    </p:spTree>
    <p:extLst>
      <p:ext uri="{BB962C8B-B14F-4D97-AF65-F5344CB8AC3E}">
        <p14:creationId xmlns:p14="http://schemas.microsoft.com/office/powerpoint/2010/main" val="2152069897"/>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9E186E-6AAF-0841-87AB-C10C29B7FEBF}"/>
              </a:ext>
            </a:extLst>
          </p:cNvPr>
          <p:cNvSpPr>
            <a:spLocks noGrp="1"/>
          </p:cNvSpPr>
          <p:nvPr>
            <p:ph type="title"/>
          </p:nvPr>
        </p:nvSpPr>
        <p:spPr/>
        <p:txBody>
          <a:bodyPr/>
          <a:lstStyle/>
          <a:p>
            <a:r>
              <a:rPr lang="tr-TR" dirty="0">
                <a:solidFill>
                  <a:schemeClr val="tx1"/>
                </a:solidFill>
              </a:rPr>
              <a:t>KATILMA YOLUYLA TEMYİZ</a:t>
            </a:r>
          </a:p>
        </p:txBody>
      </p:sp>
      <p:sp>
        <p:nvSpPr>
          <p:cNvPr id="3" name="İçerik Yer Tutucusu 2">
            <a:extLst>
              <a:ext uri="{FF2B5EF4-FFF2-40B4-BE49-F238E27FC236}">
                <a16:creationId xmlns:a16="http://schemas.microsoft.com/office/drawing/2014/main" id="{28904385-35A0-E24C-9611-7968636131A3}"/>
              </a:ext>
            </a:extLst>
          </p:cNvPr>
          <p:cNvSpPr>
            <a:spLocks noGrp="1"/>
          </p:cNvSpPr>
          <p:nvPr>
            <p:ph idx="1"/>
          </p:nvPr>
        </p:nvSpPr>
        <p:spPr/>
        <p:txBody>
          <a:bodyPr/>
          <a:lstStyle/>
          <a:p>
            <a:pPr marL="0" indent="0" algn="just">
              <a:buNone/>
            </a:pPr>
            <a:r>
              <a:rPr lang="tr-TR" b="1" dirty="0"/>
              <a:t>Kıyas yoluyla uygulanacak hükümler </a:t>
            </a:r>
          </a:p>
          <a:p>
            <a:pPr marL="0" indent="0" algn="just">
              <a:buNone/>
            </a:pPr>
            <a:r>
              <a:rPr lang="tr-TR" b="1" dirty="0"/>
              <a:t>MADDE 366-</a:t>
            </a:r>
            <a:r>
              <a:rPr lang="tr-TR" dirty="0"/>
              <a:t> (1) Bu Kanunun istinaf yolu ile ilgili 343 ilâ 349 ve 352 </a:t>
            </a:r>
            <a:r>
              <a:rPr lang="tr-TR" dirty="0" err="1"/>
              <a:t>nci</a:t>
            </a:r>
            <a:r>
              <a:rPr lang="tr-TR" dirty="0"/>
              <a:t> maddeleri hükümleri, temyizde de kıyas yoluyla uygulanır.</a:t>
            </a:r>
          </a:p>
          <a:p>
            <a:pPr marL="0" indent="0" algn="just">
              <a:buNone/>
            </a:pPr>
            <a:r>
              <a:rPr lang="tr-TR" b="1" dirty="0"/>
              <a:t>Katılma yolu ile başvurma </a:t>
            </a:r>
          </a:p>
          <a:p>
            <a:pPr marL="0" indent="0" algn="just">
              <a:buNone/>
            </a:pPr>
            <a:r>
              <a:rPr lang="tr-TR" b="1" dirty="0"/>
              <a:t>MADDE 348-</a:t>
            </a:r>
            <a:r>
              <a:rPr lang="tr-TR" dirty="0"/>
              <a:t> (1) İstinaf dilekçesi kendisine tebliğ edilen taraf, başvurma hakkı bulunmasa veya başvuru süresini geçirmiş olsa bile, vereceği cevap dilekçesi ile istinaf yoluna başvurabilir. İstinaf yoluna asıl başvuran taraf, buna karşı iki hafta içinde cevap verebilir. (2) İstinaf yoluna başvuran, bu talebinden feragat eder veya talebi bölge adliye mahkemesi tarafından esasa girilmeden reddedilirse, katılma yolu ile başvuranın talebi de reddedilir.</a:t>
            </a:r>
          </a:p>
        </p:txBody>
      </p:sp>
    </p:spTree>
    <p:extLst>
      <p:ext uri="{BB962C8B-B14F-4D97-AF65-F5344CB8AC3E}">
        <p14:creationId xmlns:p14="http://schemas.microsoft.com/office/powerpoint/2010/main" val="11788647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89984E-11A7-1444-A111-15ADCB246F87}"/>
              </a:ext>
            </a:extLst>
          </p:cNvPr>
          <p:cNvSpPr>
            <a:spLocks noGrp="1"/>
          </p:cNvSpPr>
          <p:nvPr>
            <p:ph type="title"/>
          </p:nvPr>
        </p:nvSpPr>
        <p:spPr/>
        <p:txBody>
          <a:bodyPr>
            <a:normAutofit fontScale="90000"/>
          </a:bodyPr>
          <a:lstStyle/>
          <a:p>
            <a:br>
              <a:rPr lang="tr-TR" dirty="0"/>
            </a:br>
            <a:r>
              <a:rPr lang="tr-TR" u="sng" dirty="0">
                <a:solidFill>
                  <a:schemeClr val="tx1"/>
                </a:solidFill>
                <a:hlinkClick r:id="rId2">
                  <a:extLst>
                    <a:ext uri="{A12FA001-AC4F-418D-AE19-62706E023703}">
                      <ahyp:hlinkClr xmlns:ahyp="http://schemas.microsoft.com/office/drawing/2018/hyperlinkcolor" val="tx"/>
                    </a:ext>
                  </a:extLst>
                </a:hlinkClick>
              </a:rPr>
              <a:t>2. HD.,</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 E. 2017/6125 </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K. 2019/3368 </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T. 25.3.2019</a:t>
            </a:r>
            <a:br>
              <a:rPr lang="tr-TR" dirty="0">
                <a:solidFill>
                  <a:schemeClr val="tx1"/>
                </a:solidFill>
              </a:rPr>
            </a:br>
            <a:endParaRPr lang="tr-TR" dirty="0">
              <a:solidFill>
                <a:schemeClr val="tx1"/>
              </a:solidFill>
            </a:endParaRPr>
          </a:p>
        </p:txBody>
      </p:sp>
      <p:sp>
        <p:nvSpPr>
          <p:cNvPr id="3" name="İçerik Yer Tutucusu 2">
            <a:extLst>
              <a:ext uri="{FF2B5EF4-FFF2-40B4-BE49-F238E27FC236}">
                <a16:creationId xmlns:a16="http://schemas.microsoft.com/office/drawing/2014/main" id="{46DF2A45-3994-1544-98AC-5D0D8DA81767}"/>
              </a:ext>
            </a:extLst>
          </p:cNvPr>
          <p:cNvSpPr>
            <a:spLocks noGrp="1"/>
          </p:cNvSpPr>
          <p:nvPr>
            <p:ph idx="1"/>
          </p:nvPr>
        </p:nvSpPr>
        <p:spPr/>
        <p:txBody>
          <a:bodyPr/>
          <a:lstStyle/>
          <a:p>
            <a:pPr algn="just"/>
            <a:r>
              <a:rPr lang="tr-TR" i="1" dirty="0"/>
              <a:t>«…Karşılıklı boşanma davasında, davalardan biri hakkında taraflardan birinin temyizi, o tarafın temyiz etmediği dava yönünden; diğer tarafa katılma yoluyla temyiz hakkı vermez. Hükmü, davacı-karşı davalı kadın, kişisel ilişki yönünden temyiz etmiştir. Davalı- karşı davacı erkek ise her iki boşanma davası ve ferileri yönünden temyiz etmiştir. Erkeğin reddedilen boşanma davasına yönelik bir temyiz bulunmadığına göre, bu dava katılma yoluyla da temyize getirilemez. Bu bakımdan erkeğin, kendi boşanma davasının reddine ilişkin katılma yoluyla temyiz talebinin açıklanan sebeple reddine karar vermek gerekmiştir..»</a:t>
            </a:r>
          </a:p>
        </p:txBody>
      </p:sp>
    </p:spTree>
    <p:extLst>
      <p:ext uri="{BB962C8B-B14F-4D97-AF65-F5344CB8AC3E}">
        <p14:creationId xmlns:p14="http://schemas.microsoft.com/office/powerpoint/2010/main" val="8260791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965F19-9958-744F-BD49-F2BE75BD4CE7}"/>
              </a:ext>
            </a:extLst>
          </p:cNvPr>
          <p:cNvSpPr>
            <a:spLocks noGrp="1"/>
          </p:cNvSpPr>
          <p:nvPr>
            <p:ph type="title"/>
          </p:nvPr>
        </p:nvSpPr>
        <p:spPr/>
        <p:txBody>
          <a:bodyPr>
            <a:normAutofit fontScale="90000"/>
          </a:bodyPr>
          <a:lstStyle/>
          <a:p>
            <a:br>
              <a:rPr lang="tr-TR" dirty="0">
                <a:solidFill>
                  <a:schemeClr val="tx1"/>
                </a:solidFill>
              </a:rPr>
            </a:br>
            <a:r>
              <a:rPr lang="tr-TR" u="sng" dirty="0">
                <a:solidFill>
                  <a:schemeClr val="tx1"/>
                </a:solidFill>
                <a:hlinkClick r:id="rId2">
                  <a:extLst>
                    <a:ext uri="{A12FA001-AC4F-418D-AE19-62706E023703}">
                      <ahyp:hlinkClr xmlns:ahyp="http://schemas.microsoft.com/office/drawing/2018/hyperlinkcolor" val="tx"/>
                    </a:ext>
                  </a:extLst>
                </a:hlinkClick>
              </a:rPr>
              <a:t>2. HD., </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E. 2021/3541 </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K. 2021/6353 T. 22.9.2021</a:t>
            </a:r>
            <a:br>
              <a:rPr lang="tr-TR" dirty="0"/>
            </a:br>
            <a:endParaRPr lang="tr-TR" dirty="0"/>
          </a:p>
        </p:txBody>
      </p:sp>
      <p:sp>
        <p:nvSpPr>
          <p:cNvPr id="3" name="İçerik Yer Tutucusu 2">
            <a:extLst>
              <a:ext uri="{FF2B5EF4-FFF2-40B4-BE49-F238E27FC236}">
                <a16:creationId xmlns:a16="http://schemas.microsoft.com/office/drawing/2014/main" id="{5E110192-34D5-4049-A7B8-47B47CE9E2AA}"/>
              </a:ext>
            </a:extLst>
          </p:cNvPr>
          <p:cNvSpPr>
            <a:spLocks noGrp="1"/>
          </p:cNvSpPr>
          <p:nvPr>
            <p:ph idx="1"/>
          </p:nvPr>
        </p:nvSpPr>
        <p:spPr/>
        <p:txBody>
          <a:bodyPr/>
          <a:lstStyle/>
          <a:p>
            <a:pPr algn="just"/>
            <a:r>
              <a:rPr lang="tr-TR" i="1" dirty="0"/>
              <a:t>«…Katılma yoluyla temyiz, asıl temyiz talebine sıkı sıkıya bağlıdır. Davalı-karşı davacı kadın karşı davanın kabulü yönünden verilen hükmü temyiz etmediğine göre, bu talep yönünden davacı-karşı davalı erkeğin katılma yoluyla temyiz hakkı bulunmamaktadır. Bu sebeple davacı-karşı davalı erkeğin karşı davanın kabulüne yönelik katılma yolu ile temyiz dilekçesinin reddine karar vermek gerekmiştir….»</a:t>
            </a:r>
          </a:p>
          <a:p>
            <a:endParaRPr lang="tr-TR" dirty="0"/>
          </a:p>
        </p:txBody>
      </p:sp>
    </p:spTree>
    <p:extLst>
      <p:ext uri="{BB962C8B-B14F-4D97-AF65-F5344CB8AC3E}">
        <p14:creationId xmlns:p14="http://schemas.microsoft.com/office/powerpoint/2010/main" val="34484623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C588F5-1108-9440-98FF-28A847011684}"/>
              </a:ext>
            </a:extLst>
          </p:cNvPr>
          <p:cNvSpPr>
            <a:spLocks noGrp="1"/>
          </p:cNvSpPr>
          <p:nvPr>
            <p:ph type="title"/>
          </p:nvPr>
        </p:nvSpPr>
        <p:spPr/>
        <p:txBody>
          <a:bodyPr>
            <a:normAutofit fontScale="90000"/>
          </a:bodyPr>
          <a:lstStyle/>
          <a:p>
            <a:br>
              <a:rPr lang="tr-TR" dirty="0"/>
            </a:br>
            <a:r>
              <a:rPr lang="tr-TR" u="sng" dirty="0">
                <a:solidFill>
                  <a:schemeClr val="tx1"/>
                </a:solidFill>
                <a:hlinkClick r:id="rId2">
                  <a:extLst>
                    <a:ext uri="{A12FA001-AC4F-418D-AE19-62706E023703}">
                      <ahyp:hlinkClr xmlns:ahyp="http://schemas.microsoft.com/office/drawing/2018/hyperlinkcolor" val="tx"/>
                    </a:ext>
                  </a:extLst>
                </a:hlinkClick>
              </a:rPr>
              <a:t>2. HD., </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E. 2021/1720 </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K. 2021/3247 </a:t>
            </a:r>
            <a:br>
              <a:rPr lang="tr-TR" u="sng" dirty="0">
                <a:solidFill>
                  <a:schemeClr val="tx1"/>
                </a:solidFill>
                <a:hlinkClick r:id="rId2">
                  <a:extLst>
                    <a:ext uri="{A12FA001-AC4F-418D-AE19-62706E023703}">
                      <ahyp:hlinkClr xmlns:ahyp="http://schemas.microsoft.com/office/drawing/2018/hyperlinkcolor" val="tx"/>
                    </a:ext>
                  </a:extLst>
                </a:hlinkClick>
              </a:rPr>
            </a:br>
            <a:r>
              <a:rPr lang="tr-TR" u="sng" dirty="0">
                <a:solidFill>
                  <a:schemeClr val="tx1"/>
                </a:solidFill>
                <a:hlinkClick r:id="rId2">
                  <a:extLst>
                    <a:ext uri="{A12FA001-AC4F-418D-AE19-62706E023703}">
                      <ahyp:hlinkClr xmlns:ahyp="http://schemas.microsoft.com/office/drawing/2018/hyperlinkcolor" val="tx"/>
                    </a:ext>
                  </a:extLst>
                </a:hlinkClick>
              </a:rPr>
              <a:t>T. 20.4.2021</a:t>
            </a:r>
            <a:br>
              <a:rPr lang="tr-TR" dirty="0"/>
            </a:br>
            <a:endParaRPr lang="tr-TR" dirty="0">
              <a:solidFill>
                <a:schemeClr val="tx1"/>
              </a:solidFill>
            </a:endParaRPr>
          </a:p>
        </p:txBody>
      </p:sp>
      <p:sp>
        <p:nvSpPr>
          <p:cNvPr id="3" name="İçerik Yer Tutucusu 2">
            <a:extLst>
              <a:ext uri="{FF2B5EF4-FFF2-40B4-BE49-F238E27FC236}">
                <a16:creationId xmlns:a16="http://schemas.microsoft.com/office/drawing/2014/main" id="{07FCF8C5-8862-E343-9519-B2AD9F99C9DB}"/>
              </a:ext>
            </a:extLst>
          </p:cNvPr>
          <p:cNvSpPr>
            <a:spLocks noGrp="1"/>
          </p:cNvSpPr>
          <p:nvPr>
            <p:ph idx="1"/>
          </p:nvPr>
        </p:nvSpPr>
        <p:spPr/>
        <p:txBody>
          <a:bodyPr/>
          <a:lstStyle/>
          <a:p>
            <a:pPr marL="0" indent="0" algn="just">
              <a:buNone/>
            </a:pPr>
            <a:r>
              <a:rPr lang="tr-TR" i="1" dirty="0"/>
              <a:t>«…Katılma yoluyla temyiz, asıl temyiz talebine sıkı sıkıya bağlıdır. Davacı-karşı davalı erkek, tazminatlara yönelik hükmü temyiz etmediğine göre, bu talepler yönünden davalı-karşı davacı kadının katılma yoluyla temyiz hakkı bulunmamaktadır. Bu sebeple davalı-karşı davacı kadının münhasıran tazminatlara yönelik katılma yolu ile temyiz dilekçesinin reddine karar vermek gerekmiştir…»</a:t>
            </a:r>
          </a:p>
        </p:txBody>
      </p:sp>
    </p:spTree>
    <p:extLst>
      <p:ext uri="{BB962C8B-B14F-4D97-AF65-F5344CB8AC3E}">
        <p14:creationId xmlns:p14="http://schemas.microsoft.com/office/powerpoint/2010/main" val="19972990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790D76-1598-2D46-97C5-4F2BEA836A68}"/>
              </a:ext>
            </a:extLst>
          </p:cNvPr>
          <p:cNvSpPr>
            <a:spLocks noGrp="1"/>
          </p:cNvSpPr>
          <p:nvPr>
            <p:ph type="title"/>
          </p:nvPr>
        </p:nvSpPr>
        <p:spPr/>
        <p:txBody>
          <a:bodyPr/>
          <a:lstStyle/>
          <a:p>
            <a:r>
              <a:rPr lang="tr-TR" b="1" dirty="0">
                <a:solidFill>
                  <a:schemeClr val="tx1"/>
                </a:solidFill>
              </a:rPr>
              <a:t>Aleniyet ilkesi </a:t>
            </a:r>
            <a:br>
              <a:rPr lang="tr-TR" dirty="0"/>
            </a:br>
            <a:endParaRPr lang="tr-TR" dirty="0"/>
          </a:p>
        </p:txBody>
      </p:sp>
      <p:sp>
        <p:nvSpPr>
          <p:cNvPr id="3" name="İçerik Yer Tutucusu 2">
            <a:extLst>
              <a:ext uri="{FF2B5EF4-FFF2-40B4-BE49-F238E27FC236}">
                <a16:creationId xmlns:a16="http://schemas.microsoft.com/office/drawing/2014/main" id="{C41FF2D1-BA4B-0C4A-AA94-43BC6BA7065E}"/>
              </a:ext>
            </a:extLst>
          </p:cNvPr>
          <p:cNvSpPr>
            <a:spLocks noGrp="1"/>
          </p:cNvSpPr>
          <p:nvPr>
            <p:ph idx="1"/>
          </p:nvPr>
        </p:nvSpPr>
        <p:spPr/>
        <p:txBody>
          <a:bodyPr>
            <a:normAutofit fontScale="92500" lnSpcReduction="20000"/>
          </a:bodyPr>
          <a:lstStyle/>
          <a:p>
            <a:pPr algn="just"/>
            <a:r>
              <a:rPr lang="tr-TR" dirty="0"/>
              <a:t>MADDE 28- (1) Duruşma ve kararların bildirilmesi alenidir.</a:t>
            </a:r>
          </a:p>
          <a:p>
            <a:pPr algn="just"/>
            <a:r>
              <a:rPr lang="tr-TR" dirty="0"/>
              <a:t>(2) Duruşmaların bir kısmının veya tamamının gizli olarak yapılmasına ancak genel ahlâkın veya kamu güvenliğinin yahut yargılama ile ilgili kişilerin korunmaya değer üstün bir menfaatinin kesin olarak gerekli kıldığı hâllerde, ilgilinin talebi üzerine yahut resen mahkemece karar verilebilir. </a:t>
            </a:r>
          </a:p>
          <a:p>
            <a:pPr algn="just"/>
            <a:r>
              <a:rPr lang="tr-TR" dirty="0"/>
              <a:t>(3) Tarafların gizlilik talebi ön sorunlar hakkındaki hükümler çerçevesinde gizli duruşmada incelenir ve karara bağlanır. Hâkim, bu kararının gerekçelerini, esas hakkındaki kararı ile birlikte açıklar. </a:t>
            </a:r>
          </a:p>
          <a:p>
            <a:pPr algn="just"/>
            <a:r>
              <a:rPr lang="tr-TR" dirty="0"/>
              <a:t>(4) Hâkim, gizli yargılama işlemleri sırasında hazır bulunanları o yargılamayla ilgili edindikleri bilgileri açıklamamaları hususunda uyarır ve 26/9/2004 tarihli ve 5237 sayılı Türk Ceza Kanununun gizliliğin ihlaline ilişkin hükmünün uygulanacağını ihtar ederek bu hususu tutanağa geçirir. </a:t>
            </a:r>
          </a:p>
          <a:p>
            <a:endParaRPr lang="tr-TR" dirty="0"/>
          </a:p>
        </p:txBody>
      </p:sp>
    </p:spTree>
    <p:extLst>
      <p:ext uri="{BB962C8B-B14F-4D97-AF65-F5344CB8AC3E}">
        <p14:creationId xmlns:p14="http://schemas.microsoft.com/office/powerpoint/2010/main" val="10549256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D1286A-EBCE-EBBF-1E51-EAA44368D26E}"/>
              </a:ext>
            </a:extLst>
          </p:cNvPr>
          <p:cNvSpPr>
            <a:spLocks noGrp="1"/>
          </p:cNvSpPr>
          <p:nvPr>
            <p:ph type="title"/>
          </p:nvPr>
        </p:nvSpPr>
        <p:spPr/>
        <p:txBody>
          <a:bodyPr>
            <a:normAutofit fontScale="90000"/>
          </a:bodyPr>
          <a:lstStyle/>
          <a:p>
            <a:r>
              <a:rPr lang="tr-TR" dirty="0">
                <a:solidFill>
                  <a:schemeClr val="tx1"/>
                </a:solidFill>
              </a:rPr>
              <a:t>Avrupa İnsan Hakları Sözleşmesi’nin 6.maddesinin 1. fıkrası</a:t>
            </a:r>
          </a:p>
        </p:txBody>
      </p:sp>
      <p:sp>
        <p:nvSpPr>
          <p:cNvPr id="3" name="İçerik Yer Tutucusu 2">
            <a:extLst>
              <a:ext uri="{FF2B5EF4-FFF2-40B4-BE49-F238E27FC236}">
                <a16:creationId xmlns:a16="http://schemas.microsoft.com/office/drawing/2014/main" id="{D927311E-0794-481C-0B19-52BD0362DAD2}"/>
              </a:ext>
            </a:extLst>
          </p:cNvPr>
          <p:cNvSpPr>
            <a:spLocks noGrp="1"/>
          </p:cNvSpPr>
          <p:nvPr>
            <p:ph idx="1"/>
          </p:nvPr>
        </p:nvSpPr>
        <p:spPr>
          <a:xfrm>
            <a:off x="4597053" y="212941"/>
            <a:ext cx="7415408" cy="6463431"/>
          </a:xfrm>
        </p:spPr>
        <p:txBody>
          <a:bodyPr/>
          <a:lstStyle/>
          <a:p>
            <a:pPr algn="just"/>
            <a:r>
              <a:rPr lang="tr-TR" i="1" dirty="0"/>
              <a:t>“…Karar alenî olarak verilir. Ancak, demokratik bir toplum içinde ahlak, kamu düzeni veya ulusal güvenlik yararına, küçüklerin çıkarları veya bir davaya taraf olanların özel hayatlarının gizliliği gerektirdiğinde veyahut, aleniyetin adil yargılamaya zarar verebileceği kimi özel durumlarda ve mahkemece bunun kaçınılmaz olarak değerlendirildiği ölçüde, duruşma salonu tüm dava süresince veya kısmen basına ve dinleyicilere kapatılabilir.”</a:t>
            </a:r>
            <a:endParaRPr lang="tr-TR" dirty="0"/>
          </a:p>
          <a:p>
            <a:endParaRPr lang="tr-TR" dirty="0"/>
          </a:p>
        </p:txBody>
      </p:sp>
    </p:spTree>
    <p:extLst>
      <p:ext uri="{BB962C8B-B14F-4D97-AF65-F5344CB8AC3E}">
        <p14:creationId xmlns:p14="http://schemas.microsoft.com/office/powerpoint/2010/main" val="1688446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831267-5CAE-41B8-A1CC-66FE1628A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437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79EE808-85F9-455B-B8F9-FBE90075F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89DCC09-ED44-478A-8F79-A02EBAF7A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8E2E2454-5C03-4173-B8FE-1AB94658D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2E8C684E-09F3-4317-A7D3-3D18C3593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C5505EC4-4943-4963-98E8-69AF3FDF0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4562C7B8-8AFB-4DDB-B72F-284990D5C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3443E48-282C-4250-A466-0EC71FB9E1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E1DA5A47-4EF3-4987-A0B2-0D48C03004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97C0249-6965-4479-85DD-65D339807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593CC77F-968A-4E39-A274-8278279149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1238E5CF-CAEC-4B5C-9DB6-A40F03FB3A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BD96636-6E63-4D65-A35C-92653FC48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8D56D53D-1432-4D95-B0DD-3799916FD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15107AD-3A21-4847-8F6C-C40629276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74B4AC16-93AF-4037-B469-BD1BAB95C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57AEC385-0F84-4743-A483-0E9711446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90B47478-85F0-4BCA-9C98-48B633FD5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8F8E9C6-76DE-42DF-9CD7-B9789CDE1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660FFC41-5F89-4B42-913F-7FB17806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B956442-7A16-4B5B-908F-D69FC0A93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B54D797E-632B-4287-907B-A96D2CCBF4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BF7D9703-D82B-498D-AA68-475F298F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F8D580F2-1EDA-4B5F-98EB-EF8F18E9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E0F2EADF-2A67-482F-B290-DED5172BB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 name="Isosceles Triangle 22">
              <a:extLst>
                <a:ext uri="{FF2B5EF4-FFF2-40B4-BE49-F238E27FC236}">
                  <a16:creationId xmlns:a16="http://schemas.microsoft.com/office/drawing/2014/main" id="{39BCFDA0-B04D-4835-A135-02F8969F3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6DD3C0B8-C176-40C2-93F5-670E2BAC7D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Başlık 1">
            <a:extLst>
              <a:ext uri="{FF2B5EF4-FFF2-40B4-BE49-F238E27FC236}">
                <a16:creationId xmlns:a16="http://schemas.microsoft.com/office/drawing/2014/main" id="{9F8EE985-3F33-DF40-83FC-D43AEADFA24A}"/>
              </a:ext>
            </a:extLst>
          </p:cNvPr>
          <p:cNvSpPr>
            <a:spLocks noGrp="1"/>
          </p:cNvSpPr>
          <p:nvPr>
            <p:ph type="title"/>
          </p:nvPr>
        </p:nvSpPr>
        <p:spPr>
          <a:xfrm>
            <a:off x="888631" y="2005639"/>
            <a:ext cx="3498979" cy="2800728"/>
          </a:xfrm>
        </p:spPr>
        <p:txBody>
          <a:bodyPr>
            <a:normAutofit fontScale="90000"/>
          </a:bodyPr>
          <a:lstStyle/>
          <a:p>
            <a:r>
              <a:rPr lang="tr-TR" dirty="0"/>
              <a:t>AYM</a:t>
            </a:r>
            <a:br>
              <a:rPr lang="tr-TR" dirty="0"/>
            </a:br>
            <a:r>
              <a:rPr lang="tr-TR" dirty="0"/>
              <a:t> Karar Tarihi: 01.02.2017</a:t>
            </a:r>
            <a:br>
              <a:rPr lang="tr-TR" dirty="0"/>
            </a:br>
            <a:r>
              <a:rPr lang="tr-TR" dirty="0"/>
              <a:t>RG T. Ve S. : 10.03.2017-30003</a:t>
            </a:r>
            <a:br>
              <a:rPr lang="tr-TR" dirty="0"/>
            </a:br>
            <a:endParaRPr lang="tr-TR" dirty="0"/>
          </a:p>
        </p:txBody>
      </p:sp>
      <p:sp>
        <p:nvSpPr>
          <p:cNvPr id="3" name="İçerik Yer Tutucusu 2">
            <a:extLst>
              <a:ext uri="{FF2B5EF4-FFF2-40B4-BE49-F238E27FC236}">
                <a16:creationId xmlns:a16="http://schemas.microsoft.com/office/drawing/2014/main" id="{192FB2EB-3FFB-0E4B-81D0-018702DFA30E}"/>
              </a:ext>
            </a:extLst>
          </p:cNvPr>
          <p:cNvSpPr>
            <a:spLocks noGrp="1"/>
          </p:cNvSpPr>
          <p:nvPr>
            <p:ph idx="1"/>
          </p:nvPr>
        </p:nvSpPr>
        <p:spPr>
          <a:xfrm>
            <a:off x="5118447" y="803186"/>
            <a:ext cx="6281873" cy="5248622"/>
          </a:xfrm>
        </p:spPr>
        <p:txBody>
          <a:bodyPr>
            <a:normAutofit/>
          </a:bodyPr>
          <a:lstStyle/>
          <a:p>
            <a:pPr algn="just">
              <a:lnSpc>
                <a:spcPct val="110000"/>
              </a:lnSpc>
            </a:pPr>
            <a:r>
              <a:rPr lang="tr-TR" i="1" dirty="0"/>
              <a:t>«…kişilerin sağlık durumlarına dair bilgiler de kişisel veri niteliğindedir (…) HIV virüsü taşıyan kişilerin toplumda uzun zamandır birçok ön yargı ve kınamaya maruz kalan zayıf bir grup olduğu dikkate alındığında bu kişilerin tıbbi bilgilerinin gizli tutulması hayati önemdedir. Bu kişilerin sağlık durumları nedeniyle aşağılanmalarının önüne geçmek ve ayrımcılığa uğramadan sağlık hizmetlerinden yararlanmalarını sağlamak amacıyla tıbbi bilgilerinin gizli tutulması için gerekli önlemler alınmalıdır (…). ş Mahkemesince dava dilekçesinin mahiyeti gereği davacı vekilinin gizlilik talebinin reddine karar verilmiştir. Buna göre sağlık durumu nedeniyle yargılamanın üçüncü kişilere kapalı yapılması talebinin yargı makamınca reddedilmesi nedeniyle başvurucunun özel hayata saygı hakkı kapsamında kişisel verilerin korunması hakkına müdahalede bulunulduğu anlaşılmıştır…»</a:t>
            </a:r>
          </a:p>
          <a:p>
            <a:pPr>
              <a:lnSpc>
                <a:spcPct val="110000"/>
              </a:lnSpc>
            </a:pPr>
            <a:endParaRPr lang="tr-TR" dirty="0"/>
          </a:p>
        </p:txBody>
      </p:sp>
    </p:spTree>
    <p:extLst>
      <p:ext uri="{BB962C8B-B14F-4D97-AF65-F5344CB8AC3E}">
        <p14:creationId xmlns:p14="http://schemas.microsoft.com/office/powerpoint/2010/main" val="719921207"/>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9B1539-E619-3CEF-8CCC-F6A6A6BBD0F0}"/>
              </a:ext>
            </a:extLst>
          </p:cNvPr>
          <p:cNvSpPr>
            <a:spLocks noGrp="1"/>
          </p:cNvSpPr>
          <p:nvPr>
            <p:ph type="title"/>
          </p:nvPr>
        </p:nvSpPr>
        <p:spPr/>
        <p:txBody>
          <a:bodyPr/>
          <a:lstStyle/>
          <a:p>
            <a:r>
              <a:rPr lang="tr-TR" dirty="0">
                <a:solidFill>
                  <a:schemeClr val="tx1"/>
                </a:solidFill>
              </a:rPr>
              <a:t>Kişisel veriler</a:t>
            </a:r>
          </a:p>
        </p:txBody>
      </p:sp>
      <p:sp>
        <p:nvSpPr>
          <p:cNvPr id="3" name="İçerik Yer Tutucusu 2">
            <a:extLst>
              <a:ext uri="{FF2B5EF4-FFF2-40B4-BE49-F238E27FC236}">
                <a16:creationId xmlns:a16="http://schemas.microsoft.com/office/drawing/2014/main" id="{54EC0D28-71E4-6A1B-84C5-37A6A22C70CC}"/>
              </a:ext>
            </a:extLst>
          </p:cNvPr>
          <p:cNvSpPr>
            <a:spLocks noGrp="1"/>
          </p:cNvSpPr>
          <p:nvPr>
            <p:ph idx="1"/>
          </p:nvPr>
        </p:nvSpPr>
        <p:spPr>
          <a:xfrm>
            <a:off x="4622105" y="237995"/>
            <a:ext cx="7352778" cy="6363221"/>
          </a:xfrm>
        </p:spPr>
        <p:txBody>
          <a:bodyPr/>
          <a:lstStyle/>
          <a:p>
            <a:pPr algn="just"/>
            <a:r>
              <a:rPr lang="tr-TR" dirty="0"/>
              <a:t>bireyin adını, soyadını, doğum tarihi ve doğum yerini kapsadığı gibi, telefon numarası, motorlu taşıt plakasını, sosyal güvenlik numarasını, pasaport numarasını, öz geçmişini, resimlerini, görüntü ve ses kayıtlarını, parmak izlerini, sağlık bilgilerini, genetik bilgilerini, IP adresini, e-posta adresini, alışveriş alışkanlıklarını ve bunlar gibi kişiyi doğrudan veya dolaylı olarak belirlenebilir kılan tüm verileri kapsar.</a:t>
            </a:r>
          </a:p>
          <a:p>
            <a:endParaRPr lang="tr-TR" dirty="0"/>
          </a:p>
        </p:txBody>
      </p:sp>
    </p:spTree>
    <p:extLst>
      <p:ext uri="{BB962C8B-B14F-4D97-AF65-F5344CB8AC3E}">
        <p14:creationId xmlns:p14="http://schemas.microsoft.com/office/powerpoint/2010/main" val="4968415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CC174E-E609-EF03-9B33-5A80036A6587}"/>
              </a:ext>
            </a:extLst>
          </p:cNvPr>
          <p:cNvSpPr>
            <a:spLocks noGrp="1"/>
          </p:cNvSpPr>
          <p:nvPr>
            <p:ph type="title"/>
          </p:nvPr>
        </p:nvSpPr>
        <p:spPr>
          <a:xfrm>
            <a:off x="888631" y="1542436"/>
            <a:ext cx="3498979" cy="4634632"/>
          </a:xfrm>
        </p:spPr>
        <p:txBody>
          <a:bodyPr>
            <a:normAutofit/>
          </a:bodyPr>
          <a:lstStyle/>
          <a:p>
            <a:r>
              <a:rPr lang="tr-TR" dirty="0">
                <a:solidFill>
                  <a:schemeClr val="tx1"/>
                </a:solidFill>
              </a:rPr>
              <a:t>Başvuru N0: 2014/14189, </a:t>
            </a:r>
            <a:r>
              <a:rPr lang="tr-TR" dirty="0" err="1">
                <a:solidFill>
                  <a:schemeClr val="tx1"/>
                </a:solidFill>
              </a:rPr>
              <a:t>KararTarihi</a:t>
            </a:r>
            <a:r>
              <a:rPr lang="tr-TR" dirty="0">
                <a:solidFill>
                  <a:schemeClr val="tx1"/>
                </a:solidFill>
              </a:rPr>
              <a:t>: 25/10/2017, R.G. Tarih ve Sayı: 16/11/2017-30242</a:t>
            </a:r>
            <a:r>
              <a:rPr lang="tr-TR" dirty="0"/>
              <a:t>.</a:t>
            </a:r>
          </a:p>
        </p:txBody>
      </p:sp>
      <p:sp>
        <p:nvSpPr>
          <p:cNvPr id="3" name="İçerik Yer Tutucusu 2">
            <a:extLst>
              <a:ext uri="{FF2B5EF4-FFF2-40B4-BE49-F238E27FC236}">
                <a16:creationId xmlns:a16="http://schemas.microsoft.com/office/drawing/2014/main" id="{145606C0-9BA8-B8BA-33E1-12987195F2F9}"/>
              </a:ext>
            </a:extLst>
          </p:cNvPr>
          <p:cNvSpPr>
            <a:spLocks noGrp="1"/>
          </p:cNvSpPr>
          <p:nvPr>
            <p:ph idx="1"/>
          </p:nvPr>
        </p:nvSpPr>
        <p:spPr/>
        <p:txBody>
          <a:bodyPr/>
          <a:lstStyle/>
          <a:p>
            <a:pPr algn="just"/>
            <a:r>
              <a:rPr lang="tr-TR" dirty="0"/>
              <a:t>«…Olayda; kadın olan başvurucunun vücudunun göğüs bölgesine ilişkin fotoğraflarını ve sağlık bilgilerini içeren dava dosyasının gizli kalmasını istemesi, yargılamanın kamuya ve dolayısıyla üçüncü kişilere açık olarak görülmesinden ve mahrem bilgilerinin ifşa edilmesinden kaygı duyması özel hayatın gizliliği hakkına ilişkin makul ve savunulabilir nitelikte bir taleptir…»</a:t>
            </a:r>
          </a:p>
        </p:txBody>
      </p:sp>
    </p:spTree>
    <p:extLst>
      <p:ext uri="{BB962C8B-B14F-4D97-AF65-F5344CB8AC3E}">
        <p14:creationId xmlns:p14="http://schemas.microsoft.com/office/powerpoint/2010/main" val="28723177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DF16EC-3FF4-7D44-8152-A7E8C2B6AEF5}"/>
              </a:ext>
            </a:extLst>
          </p:cNvPr>
          <p:cNvSpPr>
            <a:spLocks noGrp="1"/>
          </p:cNvSpPr>
          <p:nvPr>
            <p:ph type="title"/>
          </p:nvPr>
        </p:nvSpPr>
        <p:spPr/>
        <p:txBody>
          <a:bodyPr>
            <a:normAutofit fontScale="90000"/>
          </a:bodyPr>
          <a:lstStyle/>
          <a:p>
            <a:r>
              <a:rPr lang="tr-TR" dirty="0">
                <a:solidFill>
                  <a:schemeClr val="tx1"/>
                </a:solidFill>
              </a:rPr>
              <a:t>Somutlaştırma yükü ve delillerin gösterilmesi MADDE 194</a:t>
            </a:r>
          </a:p>
        </p:txBody>
      </p:sp>
      <p:sp>
        <p:nvSpPr>
          <p:cNvPr id="3" name="İçerik Yer Tutucusu 2">
            <a:extLst>
              <a:ext uri="{FF2B5EF4-FFF2-40B4-BE49-F238E27FC236}">
                <a16:creationId xmlns:a16="http://schemas.microsoft.com/office/drawing/2014/main" id="{C4355E7A-FCEC-5D47-8EC9-2DA07ACAD5DE}"/>
              </a:ext>
            </a:extLst>
          </p:cNvPr>
          <p:cNvSpPr>
            <a:spLocks noGrp="1"/>
          </p:cNvSpPr>
          <p:nvPr>
            <p:ph idx="1"/>
          </p:nvPr>
        </p:nvSpPr>
        <p:spPr/>
        <p:txBody>
          <a:bodyPr/>
          <a:lstStyle/>
          <a:p>
            <a:pPr algn="just"/>
            <a:r>
              <a:rPr lang="tr-TR" dirty="0"/>
              <a:t>(1) Taraflar, dayandıkları vakıaları, ispata elverişli şekilde somutlaştırmalıdırlar. </a:t>
            </a:r>
          </a:p>
          <a:p>
            <a:pPr algn="just"/>
            <a:r>
              <a:rPr lang="tr-TR" dirty="0"/>
              <a:t>(2) Tarafların, dayandıkları delilleri ve hangi delilin hangi vakıanın ispatı için gösterildiğini açıkça belirtmeleri zorunludur.</a:t>
            </a:r>
          </a:p>
        </p:txBody>
      </p:sp>
    </p:spTree>
    <p:extLst>
      <p:ext uri="{BB962C8B-B14F-4D97-AF65-F5344CB8AC3E}">
        <p14:creationId xmlns:p14="http://schemas.microsoft.com/office/powerpoint/2010/main" val="26812792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BB8979-23F8-FD45-8B20-56D1E2F4EC3D}"/>
              </a:ext>
            </a:extLst>
          </p:cNvPr>
          <p:cNvSpPr>
            <a:spLocks noGrp="1"/>
          </p:cNvSpPr>
          <p:nvPr>
            <p:ph type="title"/>
          </p:nvPr>
        </p:nvSpPr>
        <p:spPr>
          <a:xfrm>
            <a:off x="938735" y="1340285"/>
            <a:ext cx="3498979" cy="3883068"/>
          </a:xfrm>
        </p:spPr>
        <p:txBody>
          <a:bodyPr>
            <a:normAutofit fontScale="90000"/>
          </a:bodyPr>
          <a:lstStyle/>
          <a:p>
            <a:br>
              <a:rPr lang="tr-TR" b="1" dirty="0"/>
            </a:br>
            <a:r>
              <a:rPr lang="tr-TR" sz="3300" b="1" dirty="0">
                <a:solidFill>
                  <a:schemeClr val="tx1"/>
                </a:solidFill>
              </a:rPr>
              <a:t>YARGITAY</a:t>
            </a:r>
            <a:br>
              <a:rPr lang="tr-TR" sz="3300" b="1" dirty="0">
                <a:solidFill>
                  <a:schemeClr val="tx1"/>
                </a:solidFill>
              </a:rPr>
            </a:br>
            <a:r>
              <a:rPr lang="tr-TR" sz="3300" b="1" dirty="0">
                <a:solidFill>
                  <a:schemeClr val="tx1"/>
                </a:solidFill>
              </a:rPr>
              <a:t>İÇTİHADI BİRLEŞTİRME GENEL KURULU</a:t>
            </a:r>
            <a:br>
              <a:rPr lang="tr-TR" sz="3300" b="1" dirty="0">
                <a:solidFill>
                  <a:schemeClr val="tx1"/>
                </a:solidFill>
              </a:rPr>
            </a:br>
            <a:r>
              <a:rPr lang="tr-TR" sz="3300" b="1" dirty="0">
                <a:solidFill>
                  <a:schemeClr val="tx1"/>
                </a:solidFill>
              </a:rPr>
              <a:t>E. 2015/2</a:t>
            </a:r>
            <a:br>
              <a:rPr lang="tr-TR" sz="3300" b="1" dirty="0">
                <a:solidFill>
                  <a:schemeClr val="tx1"/>
                </a:solidFill>
              </a:rPr>
            </a:br>
            <a:r>
              <a:rPr lang="tr-TR" sz="3300" b="1" dirty="0">
                <a:solidFill>
                  <a:schemeClr val="tx1"/>
                </a:solidFill>
              </a:rPr>
              <a:t>K. 2017/1</a:t>
            </a:r>
            <a:br>
              <a:rPr lang="tr-TR" sz="3300" b="1" dirty="0">
                <a:solidFill>
                  <a:schemeClr val="tx1"/>
                </a:solidFill>
              </a:rPr>
            </a:br>
            <a:r>
              <a:rPr lang="tr-TR" sz="3300" b="1" dirty="0">
                <a:solidFill>
                  <a:schemeClr val="tx1"/>
                </a:solidFill>
              </a:rPr>
              <a:t>T. 03.03.2017</a:t>
            </a:r>
            <a:br>
              <a:rPr lang="tr-TR" b="1" dirty="0"/>
            </a:br>
            <a:endParaRPr lang="tr-TR" dirty="0"/>
          </a:p>
        </p:txBody>
      </p:sp>
      <p:sp>
        <p:nvSpPr>
          <p:cNvPr id="3" name="İçerik Yer Tutucusu 2">
            <a:extLst>
              <a:ext uri="{FF2B5EF4-FFF2-40B4-BE49-F238E27FC236}">
                <a16:creationId xmlns:a16="http://schemas.microsoft.com/office/drawing/2014/main" id="{7ACE38B8-6BB4-5344-AC7F-3AAA8CEF5168}"/>
              </a:ext>
            </a:extLst>
          </p:cNvPr>
          <p:cNvSpPr>
            <a:spLocks noGrp="1"/>
          </p:cNvSpPr>
          <p:nvPr>
            <p:ph idx="1"/>
          </p:nvPr>
        </p:nvSpPr>
        <p:spPr>
          <a:xfrm>
            <a:off x="4784942" y="200415"/>
            <a:ext cx="7177413" cy="6450905"/>
          </a:xfrm>
        </p:spPr>
        <p:txBody>
          <a:bodyPr>
            <a:normAutofit fontScale="77500" lnSpcReduction="20000"/>
          </a:bodyPr>
          <a:lstStyle/>
          <a:p>
            <a:pPr algn="just"/>
            <a:r>
              <a:rPr lang="tr-TR" b="1" dirty="0"/>
              <a:t>ÖZET:</a:t>
            </a:r>
            <a:r>
              <a:rPr lang="tr-TR" dirty="0"/>
              <a:t> 6100 sayılı Hukuk Muhakemeleri Kanunu'nun yürürlüğe girmesinden sonra açılmış olan davalarda tarafların dava ve cevap dilekçeleri ile delil listelerinde "sair deliller, her türlü delil, ve sair deliller" gibi ibarelerin bulunması halinde tarafların yemin deliline başvurmuş sayılamayacakları ve bu kapsamda hâkimin ispat yükü kendisine düşen tarafa "yemin teklifinde bulunma </a:t>
            </a:r>
            <a:r>
              <a:rPr lang="tr-TR" dirty="0" err="1"/>
              <a:t>hakkı"nı</a:t>
            </a:r>
            <a:r>
              <a:rPr lang="tr-TR" dirty="0"/>
              <a:t> hatırlatamayacağı hususuna ilişkindir. Davacının iddiasının dayanağı olan bütün vakıaların sıra numarası altında açık özetlerinin, iddia edilen her bir vakıanın hangi deliller ile ispat edileceğinin dava </a:t>
            </a:r>
            <a:r>
              <a:rPr lang="tr-TR" dirty="0" err="1"/>
              <a:t>dilekçesinde;davalının</a:t>
            </a:r>
            <a:r>
              <a:rPr lang="tr-TR" dirty="0"/>
              <a:t> savunmasının dayanağı olan bütün vakıaların sıra numarası altında açık özetlerinin ve savunmanın dayanağı olarak ileri sürülen her bir vakıanın hangi delillerle ispat edileceğinin cevap dilekçesinde gösterilmesi </a:t>
            </a:r>
            <a:r>
              <a:rPr lang="tr-TR" dirty="0" err="1"/>
              <a:t>gerekir.Davacının</a:t>
            </a:r>
            <a:r>
              <a:rPr lang="tr-TR" dirty="0"/>
              <a:t> cevaba cevap dilekçesi hakkında dava dilekçesine, davalının ikinci cevap dilekçesi hakkında da cevap dilekçesine ilişkin hükümlerin, niteliğine aykırı düşmediği sürece kıyasen uygulanacağı ilkesi getirilmiştir. Her bir vakıanın hangi delille ispat edileceğinin gösterilmesi zorunluluğu cevaba cevap ve ikinci cevap dilekçeleri için de geçerlidir. Vakıaların, ispata elverişli şekilde somutlaştırması gerekliliği taraflara yüklenmiştir. Somutlaştırma yükü ile taraflardan, dayandıkları delilleri göstermeleri beklendiği gibi hangi delilin hangi vakıanın ispatı için gösterildiğini de açıkça göstermeleri beklenmektedir. Yasa koyucunun taraflara hangi delilin, hangi vakıanın ispatı için gösterildiğini açıkça belirtme, yani somutlaşma külfeti getirdiğini, bu düzenlemeye göre de açıkça yemin deliline dayanılmadığı takdirde, tarafın yemin teklif etme hakkının bulunmadığı sonucuna ulaşmak gerekmektedir. Tarafın "sair deliller, her türlü delil, ve sair deliller" gibi ibareleri kullanmış olması yemin deliline açıkça dayanmış olduğu biçiminde yorumlanamaz. Hâkimin taraflara yemin teklif etme hakkını hatırlatmasının mümkün bulunmadığı sonuç ve kanaatine varılmıştır.</a:t>
            </a:r>
          </a:p>
        </p:txBody>
      </p:sp>
    </p:spTree>
    <p:extLst>
      <p:ext uri="{BB962C8B-B14F-4D97-AF65-F5344CB8AC3E}">
        <p14:creationId xmlns:p14="http://schemas.microsoft.com/office/powerpoint/2010/main" val="5926611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3061" cy="686920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3"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2"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3"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5"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1"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63" name="Freeform: Shape 62">
            <a:extLst>
              <a:ext uri="{FF2B5EF4-FFF2-40B4-BE49-F238E27FC236}">
                <a16:creationId xmlns:a16="http://schemas.microsoft.com/office/drawing/2014/main" id="{B3D296CC-CA82-4C71-A176-6A9FECDB8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075000"/>
          </a:xfrm>
          <a:custGeom>
            <a:avLst/>
            <a:gdLst>
              <a:gd name="connsiteX0" fmla="*/ 0 w 12192000"/>
              <a:gd name="connsiteY0" fmla="*/ 0 h 2075000"/>
              <a:gd name="connsiteX1" fmla="*/ 12192000 w 12192000"/>
              <a:gd name="connsiteY1" fmla="*/ 0 h 2075000"/>
              <a:gd name="connsiteX2" fmla="*/ 12192000 w 12192000"/>
              <a:gd name="connsiteY2" fmla="*/ 558112 h 2075000"/>
              <a:gd name="connsiteX3" fmla="*/ 12192000 w 12192000"/>
              <a:gd name="connsiteY3" fmla="*/ 750237 h 2075000"/>
              <a:gd name="connsiteX4" fmla="*/ 12192000 w 12192000"/>
              <a:gd name="connsiteY4" fmla="*/ 1726055 h 2075000"/>
              <a:gd name="connsiteX5" fmla="*/ 12113803 w 12192000"/>
              <a:gd name="connsiteY5" fmla="*/ 1734338 h 2075000"/>
              <a:gd name="connsiteX6" fmla="*/ 6753597 w 12192000"/>
              <a:gd name="connsiteY6" fmla="*/ 2057895 h 2075000"/>
              <a:gd name="connsiteX7" fmla="*/ 400746 w 12192000"/>
              <a:gd name="connsiteY7" fmla="*/ 1886552 h 2075000"/>
              <a:gd name="connsiteX8" fmla="*/ 0 w 12192000"/>
              <a:gd name="connsiteY8" fmla="*/ 1849576 h 2075000"/>
              <a:gd name="connsiteX9" fmla="*/ 0 w 12192000"/>
              <a:gd name="connsiteY9" fmla="*/ 750237 h 2075000"/>
              <a:gd name="connsiteX10" fmla="*/ 0 w 12192000"/>
              <a:gd name="connsiteY10" fmla="*/ 558112 h 207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075000">
                <a:moveTo>
                  <a:pt x="0" y="0"/>
                </a:moveTo>
                <a:lnTo>
                  <a:pt x="12192000" y="0"/>
                </a:lnTo>
                <a:lnTo>
                  <a:pt x="12192000" y="558112"/>
                </a:lnTo>
                <a:lnTo>
                  <a:pt x="12192000" y="750237"/>
                </a:lnTo>
                <a:lnTo>
                  <a:pt x="12192000" y="1726055"/>
                </a:lnTo>
                <a:lnTo>
                  <a:pt x="12113803" y="1734338"/>
                </a:lnTo>
                <a:cubicBezTo>
                  <a:pt x="10139508" y="1932287"/>
                  <a:pt x="8237152" y="2025290"/>
                  <a:pt x="6753597" y="2057895"/>
                </a:cubicBezTo>
                <a:cubicBezTo>
                  <a:pt x="4940362" y="2097744"/>
                  <a:pt x="2657278" y="2078414"/>
                  <a:pt x="400746" y="1886552"/>
                </a:cubicBezTo>
                <a:lnTo>
                  <a:pt x="0" y="1849576"/>
                </a:lnTo>
                <a:lnTo>
                  <a:pt x="0" y="750237"/>
                </a:lnTo>
                <a:lnTo>
                  <a:pt x="0" y="558112"/>
                </a:lnTo>
                <a:close/>
              </a:path>
            </a:pathLst>
          </a:custGeom>
          <a:solidFill>
            <a:schemeClr val="tx1"/>
          </a:solidFill>
          <a:ln w="44450">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50F46476-2576-084D-ABB5-2E8B9ABE8E08}"/>
              </a:ext>
            </a:extLst>
          </p:cNvPr>
          <p:cNvSpPr>
            <a:spLocks noGrp="1"/>
          </p:cNvSpPr>
          <p:nvPr>
            <p:ph type="title"/>
          </p:nvPr>
        </p:nvSpPr>
        <p:spPr>
          <a:xfrm>
            <a:off x="807720" y="762608"/>
            <a:ext cx="10481519" cy="1003932"/>
          </a:xfrm>
        </p:spPr>
        <p:txBody>
          <a:bodyPr anchor="ctr">
            <a:normAutofit/>
          </a:bodyPr>
          <a:lstStyle/>
          <a:p>
            <a:pPr algn="l"/>
            <a:endParaRPr lang="tr-TR" sz="3600">
              <a:solidFill>
                <a:schemeClr val="accent1"/>
              </a:solidFill>
            </a:endParaRPr>
          </a:p>
        </p:txBody>
      </p:sp>
      <p:sp>
        <p:nvSpPr>
          <p:cNvPr id="3" name="İçerik Yer Tutucusu 2">
            <a:extLst>
              <a:ext uri="{FF2B5EF4-FFF2-40B4-BE49-F238E27FC236}">
                <a16:creationId xmlns:a16="http://schemas.microsoft.com/office/drawing/2014/main" id="{1BB5BFF5-27E3-DE4E-B776-0C7BD49F8AB4}"/>
              </a:ext>
            </a:extLst>
          </p:cNvPr>
          <p:cNvSpPr>
            <a:spLocks noGrp="1"/>
          </p:cNvSpPr>
          <p:nvPr>
            <p:ph idx="1"/>
          </p:nvPr>
        </p:nvSpPr>
        <p:spPr>
          <a:xfrm>
            <a:off x="807721" y="1372311"/>
            <a:ext cx="8227269" cy="4806441"/>
          </a:xfrm>
        </p:spPr>
        <p:txBody>
          <a:bodyPr>
            <a:normAutofit/>
          </a:bodyPr>
          <a:lstStyle/>
          <a:p>
            <a:r>
              <a:rPr lang="tr-TR" sz="5600" dirty="0"/>
              <a:t>TEŞEKKÜRLER</a:t>
            </a:r>
          </a:p>
        </p:txBody>
      </p:sp>
    </p:spTree>
    <p:extLst>
      <p:ext uri="{BB962C8B-B14F-4D97-AF65-F5344CB8AC3E}">
        <p14:creationId xmlns:p14="http://schemas.microsoft.com/office/powerpoint/2010/main" val="73319126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docProps/app.xml><?xml version="1.0" encoding="utf-8"?>
<Properties xmlns="http://schemas.openxmlformats.org/officeDocument/2006/extended-properties" xmlns:vt="http://schemas.openxmlformats.org/officeDocument/2006/docPropsVTypes">
  <Template/>
  <TotalTime>13982</TotalTime>
  <Words>7365</Words>
  <Application>Microsoft Macintosh PowerPoint</Application>
  <PresentationFormat>Geniş ekran</PresentationFormat>
  <Paragraphs>244</Paragraphs>
  <Slides>58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58</vt:i4>
      </vt:variant>
    </vt:vector>
  </HeadingPairs>
  <TitlesOfParts>
    <vt:vector size="64" baseType="lpstr">
      <vt:lpstr>Arial</vt:lpstr>
      <vt:lpstr>Calibri Light</vt:lpstr>
      <vt:lpstr>Rockwell</vt:lpstr>
      <vt:lpstr>Times New Roman</vt:lpstr>
      <vt:lpstr>Wingdings</vt:lpstr>
      <vt:lpstr>Atlas</vt:lpstr>
      <vt:lpstr>7251 sayılı Kanun ile  Hukuk Muhakemeleri Kanunu’na Getirilen Yenilikler ve Değişiklikler</vt:lpstr>
      <vt:lpstr>7251 sayılı Kanun ile HMK’de Değiştirilen Hükümler</vt:lpstr>
      <vt:lpstr>Duruşma yapılmadan verilecek kararlar (İstinafta)</vt:lpstr>
      <vt:lpstr>HMK m. 353/1-a-6</vt:lpstr>
      <vt:lpstr>1. HD.,  E. 2020/4017  K. 2021/4216  T. 29.3.2021</vt:lpstr>
      <vt:lpstr>5. HD., E. 2020/9770 K. 2021/6616 T. 28.4.2021</vt:lpstr>
      <vt:lpstr>5. HD., E. 2020/9447 K. 2021/8170 T. 2.6.2021</vt:lpstr>
      <vt:lpstr>HGK., E. 2020/451 K. 2021/636 T. 27.5.2021</vt:lpstr>
      <vt:lpstr>7. HD., E. 2021/7587 K. 2021/3268 T. 26.11.2021 </vt:lpstr>
      <vt:lpstr>5. HD.’nin aynı yöndeki diğer kararları</vt:lpstr>
      <vt:lpstr>5. HD.,  E. 2020/4017  K. 2021/4216  T. 29.3.2021 (Aynı yönde :  5. HD., E. 2020/9770 K. 2021/6616, 28.4.2021) </vt:lpstr>
      <vt:lpstr>HGK.  27.09.2022 T.  E: 2020/238,  K: 1161</vt:lpstr>
      <vt:lpstr>AYM R.G. Tarih: 23/2/2022 S. 31759 </vt:lpstr>
      <vt:lpstr>Kararın Gerekçesi</vt:lpstr>
      <vt:lpstr>Kararın Gerekçesi</vt:lpstr>
      <vt:lpstr>ÖN İNCELEME</vt:lpstr>
      <vt:lpstr>Dava şartları ve ilk itirazlar hakkında karar </vt:lpstr>
      <vt:lpstr> </vt:lpstr>
      <vt:lpstr>Neler değişti?</vt:lpstr>
      <vt:lpstr>HGK.,  E. 2017/2626  K. 2021/814 T. 22.6.2021 </vt:lpstr>
      <vt:lpstr>Ön inceleme duruşması </vt:lpstr>
      <vt:lpstr>PowerPoint Sunusu</vt:lpstr>
      <vt:lpstr>İddia ve savunmanın genişletilmesi veya değiştirilmesi </vt:lpstr>
      <vt:lpstr>Neler değişti?</vt:lpstr>
      <vt:lpstr>Bu madde ile neler değişti?</vt:lpstr>
      <vt:lpstr>ISLAH</vt:lpstr>
      <vt:lpstr>Islahın zamanı ve şekli</vt:lpstr>
      <vt:lpstr>Değişiklik öncesi</vt:lpstr>
      <vt:lpstr>Değişikliğin amacı</vt:lpstr>
      <vt:lpstr>Dikkat edilecek hususlar- 1</vt:lpstr>
      <vt:lpstr>Dikkat edilecek hususlar- 2</vt:lpstr>
      <vt:lpstr>Dikkat edilecek hususlar- 3</vt:lpstr>
      <vt:lpstr>İstinaf yoluna başvurulabilen kararlar (m. 341)</vt:lpstr>
      <vt:lpstr>1. HD., E. 2020/4017 K. 2021/4216 T. 29.3.2021</vt:lpstr>
      <vt:lpstr>Duruşmaya gelinmemesi ve giderlerin ödenmemesi  MADDE 358</vt:lpstr>
      <vt:lpstr>PowerPoint Sunusu</vt:lpstr>
      <vt:lpstr>PowerPoint Sunusu</vt:lpstr>
      <vt:lpstr>PowerPoint Sunusu</vt:lpstr>
      <vt:lpstr>HMK m. 359</vt:lpstr>
      <vt:lpstr>Neler değişti?</vt:lpstr>
      <vt:lpstr>AYM Başvuru No: 201/24538, 24.02.2021 T.</vt:lpstr>
      <vt:lpstr>Dilekçelerin Verilmesi (Basit Yargılama Usûlü)</vt:lpstr>
      <vt:lpstr>Ne değişti?</vt:lpstr>
      <vt:lpstr>TEMYİZ</vt:lpstr>
      <vt:lpstr>Temyiz edilemeyen kararlar</vt:lpstr>
      <vt:lpstr>PARASAL SINIRLAR-HMK-2022</vt:lpstr>
      <vt:lpstr>KATILMA YOLUYLA TEMYİZ</vt:lpstr>
      <vt:lpstr> 2. HD.,  E. 2017/6125  K. 2019/3368  T. 25.3.2019 </vt:lpstr>
      <vt:lpstr> 2. HD.,  E. 2021/3541  K. 2021/6353 T. 22.9.2021 </vt:lpstr>
      <vt:lpstr> 2. HD.,  E. 2021/1720  K. 2021/3247  T. 20.4.2021 </vt:lpstr>
      <vt:lpstr>Aleniyet ilkesi  </vt:lpstr>
      <vt:lpstr>Avrupa İnsan Hakları Sözleşmesi’nin 6.maddesinin 1. fıkrası</vt:lpstr>
      <vt:lpstr>AYM  Karar Tarihi: 01.02.2017 RG T. Ve S. : 10.03.2017-30003 </vt:lpstr>
      <vt:lpstr>Kişisel veriler</vt:lpstr>
      <vt:lpstr>Başvuru N0: 2014/14189, KararTarihi: 25/10/2017, R.G. Tarih ve Sayı: 16/11/2017-30242.</vt:lpstr>
      <vt:lpstr>Somutlaştırma yükü ve delillerin gösterilmesi MADDE 194</vt:lpstr>
      <vt:lpstr> YARGITAY İÇTİHADI BİRLEŞTİRME GENEL KURULU E. 2015/2 K. 2017/1 T. 03.03.2017 </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7251 sayılı Kanun ile Getirilen Yenilikler</dc:title>
  <dc:creator>Acar, Turgut Emre</dc:creator>
  <cp:lastModifiedBy>Acar, Turgut Emre</cp:lastModifiedBy>
  <cp:revision>81</cp:revision>
  <dcterms:created xsi:type="dcterms:W3CDTF">2022-03-04T14:02:21Z</dcterms:created>
  <dcterms:modified xsi:type="dcterms:W3CDTF">2023-01-27T15:53:54Z</dcterms:modified>
</cp:coreProperties>
</file>